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0" r:id="rId4"/>
    <p:sldId id="291" r:id="rId5"/>
    <p:sldId id="292" r:id="rId6"/>
    <p:sldId id="293" r:id="rId7"/>
    <p:sldId id="333" r:id="rId8"/>
    <p:sldId id="334" r:id="rId9"/>
    <p:sldId id="335" r:id="rId10"/>
    <p:sldId id="341" r:id="rId11"/>
    <p:sldId id="342" r:id="rId12"/>
    <p:sldId id="343" r:id="rId13"/>
    <p:sldId id="344" r:id="rId14"/>
    <p:sldId id="331" r:id="rId15"/>
    <p:sldId id="339" r:id="rId16"/>
    <p:sldId id="298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1" r:id="rId33"/>
    <p:sldId id="362" r:id="rId34"/>
    <p:sldId id="364" r:id="rId35"/>
    <p:sldId id="363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4E004E"/>
    <a:srgbClr val="333399"/>
    <a:srgbClr val="C2DED7"/>
    <a:srgbClr val="FFFF00"/>
    <a:srgbClr val="FF99FF"/>
    <a:srgbClr val="66FF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552" autoAdjust="0"/>
    <p:restoredTop sz="94619" autoAdjust="0"/>
  </p:normalViewPr>
  <p:slideViewPr>
    <p:cSldViewPr>
      <p:cViewPr>
        <p:scale>
          <a:sx n="66" d="100"/>
          <a:sy n="66" d="100"/>
        </p:scale>
        <p:origin x="-1014" y="-21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27.xml"/><Relationship Id="rId8" Type="http://schemas.openxmlformats.org/officeDocument/2006/relationships/slide" Target="slides/slide26.xml"/><Relationship Id="rId7" Type="http://schemas.openxmlformats.org/officeDocument/2006/relationships/slide" Target="slides/slide25.xml"/><Relationship Id="rId6" Type="http://schemas.openxmlformats.org/officeDocument/2006/relationships/slide" Target="slides/slide24.xml"/><Relationship Id="rId5" Type="http://schemas.openxmlformats.org/officeDocument/2006/relationships/slide" Target="slides/slide23.xml"/><Relationship Id="rId4" Type="http://schemas.openxmlformats.org/officeDocument/2006/relationships/slide" Target="slides/slide22.xml"/><Relationship Id="rId3" Type="http://schemas.openxmlformats.org/officeDocument/2006/relationships/slide" Target="slides/slide21.xml"/><Relationship Id="rId2" Type="http://schemas.openxmlformats.org/officeDocument/2006/relationships/slide" Target="slides/slide20.xml"/><Relationship Id="rId1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/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Freeform 4"/>
            <p:cNvSpPr/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5"/>
            <p:cNvSpPr/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20 w 1722"/>
                <a:gd name="T1" fmla="*/ 65 h 66"/>
                <a:gd name="T2" fmla="*/ 1720 w 1722"/>
                <a:gd name="T3" fmla="*/ 59 h 66"/>
                <a:gd name="T4" fmla="*/ 0 w 1722"/>
                <a:gd name="T5" fmla="*/ 0 h 66"/>
                <a:gd name="T6" fmla="*/ 0 w 1722"/>
                <a:gd name="T7" fmla="*/ 47 h 66"/>
                <a:gd name="T8" fmla="*/ 1720 w 1722"/>
                <a:gd name="T9" fmla="*/ 65 h 66"/>
                <a:gd name="T10" fmla="*/ 1720 w 1722"/>
                <a:gd name="T11" fmla="*/ 65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8"/>
            <p:cNvSpPr/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74 w 975"/>
                <a:gd name="T1" fmla="*/ 48 h 101"/>
                <a:gd name="T2" fmla="*/ 974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74 w 975"/>
                <a:gd name="T9" fmla="*/ 48 h 101"/>
                <a:gd name="T10" fmla="*/ 974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9"/>
            <p:cNvSpPr/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39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39 w 2141"/>
                <a:gd name="T7" fmla="*/ 0 h 198"/>
                <a:gd name="T8" fmla="*/ 2139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0"/>
            <p:cNvSpPr/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79 w 2517"/>
                <a:gd name="T1" fmla="*/ 276 h 276"/>
                <a:gd name="T2" fmla="*/ 2514 w 2517"/>
                <a:gd name="T3" fmla="*/ 204 h 276"/>
                <a:gd name="T4" fmla="*/ 2257 w 2517"/>
                <a:gd name="T5" fmla="*/ 0 h 276"/>
                <a:gd name="T6" fmla="*/ 0 w 2517"/>
                <a:gd name="T7" fmla="*/ 276 h 276"/>
                <a:gd name="T8" fmla="*/ 2179 w 2517"/>
                <a:gd name="T9" fmla="*/ 276 h 276"/>
                <a:gd name="T10" fmla="*/ 2179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8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8 w 729"/>
                <a:gd name="T7" fmla="*/ 240 h 240"/>
                <a:gd name="T8" fmla="*/ 728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8 w 729"/>
                <a:gd name="T1" fmla="*/ 318 h 318"/>
                <a:gd name="T2" fmla="*/ 728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8 w 729"/>
                <a:gd name="T9" fmla="*/ 318 h 318"/>
                <a:gd name="T10" fmla="*/ 728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11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Freeform 37"/>
            <p:cNvSpPr/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0" name="Freeform 38"/>
            <p:cNvSpPr/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41" name="Group 39"/>
            <p:cNvGrpSpPr/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/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3" name="Freeform 41"/>
              <p:cNvSpPr/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76170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176171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1F9F6B-15CD-486B-B4F5-FCB2F7E245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E328FA-A08F-4FB9-A7F5-298DBDC0B86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387A6-0D49-4BE2-9497-0B8275B6370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AE36-AE21-4D54-BF9D-6AA82F49706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07FE1-CE9E-4C60-93EA-5875B150A2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F805D-725A-4DED-8CBF-9B776C42E07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54726-9388-433E-A279-0F9AFDBC5CA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31068-DFD3-4D07-BDD7-279DBD11D40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E6E66-DFCE-40D0-A967-20D375C03E2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1419E-86BF-477D-842C-A23FE4B5081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51873-046B-4698-9BCC-8A780EF81A0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6F19C-C1D5-4071-9237-3A313EDC73C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F4CC8-8769-4892-A4A2-AAF11E9E0D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A57AF-704E-49F5-94F6-2561C21563F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3.png"/><Relationship Id="rId16" Type="http://schemas.openxmlformats.org/officeDocument/2006/relationships/image" Target="../media/image2.png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57647"/>
                <a:invGamma/>
              </a:schemeClr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175107" name="Freeform 3"/>
            <p:cNvSpPr/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08" name="Freeform 4"/>
            <p:cNvSpPr/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09" name="Freeform 5"/>
            <p:cNvSpPr/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5" name="Freeform 6"/>
            <p:cNvSpPr/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20 w 1722"/>
                <a:gd name="T1" fmla="*/ 65 h 66"/>
                <a:gd name="T2" fmla="*/ 1720 w 1722"/>
                <a:gd name="T3" fmla="*/ 59 h 66"/>
                <a:gd name="T4" fmla="*/ 0 w 1722"/>
                <a:gd name="T5" fmla="*/ 0 h 66"/>
                <a:gd name="T6" fmla="*/ 0 w 1722"/>
                <a:gd name="T7" fmla="*/ 47 h 66"/>
                <a:gd name="T8" fmla="*/ 1720 w 1722"/>
                <a:gd name="T9" fmla="*/ 65 h 66"/>
                <a:gd name="T10" fmla="*/ 1720 w 1722"/>
                <a:gd name="T11" fmla="*/ 65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1" name="Freeform 7"/>
            <p:cNvSpPr/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7" name="Freeform 8"/>
            <p:cNvSpPr/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74 w 975"/>
                <a:gd name="T1" fmla="*/ 48 h 101"/>
                <a:gd name="T2" fmla="*/ 974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74 w 975"/>
                <a:gd name="T9" fmla="*/ 48 h 101"/>
                <a:gd name="T10" fmla="*/ 974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9"/>
            <p:cNvSpPr/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39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39 w 2141"/>
                <a:gd name="T7" fmla="*/ 0 h 198"/>
                <a:gd name="T8" fmla="*/ 2139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4" name="Freeform 10"/>
            <p:cNvSpPr/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0" name="Freeform 11"/>
            <p:cNvSpPr/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79 w 2517"/>
                <a:gd name="T1" fmla="*/ 276 h 276"/>
                <a:gd name="T2" fmla="*/ 2514 w 2517"/>
                <a:gd name="T3" fmla="*/ 204 h 276"/>
                <a:gd name="T4" fmla="*/ 2257 w 2517"/>
                <a:gd name="T5" fmla="*/ 0 h 276"/>
                <a:gd name="T6" fmla="*/ 0 w 2517"/>
                <a:gd name="T7" fmla="*/ 276 h 276"/>
                <a:gd name="T8" fmla="*/ 2179 w 2517"/>
                <a:gd name="T9" fmla="*/ 276 h 276"/>
                <a:gd name="T10" fmla="*/ 2179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6" name="Freeform 12"/>
            <p:cNvSpPr/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2" name="Freeform 13"/>
            <p:cNvSpPr/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8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8 w 729"/>
                <a:gd name="T7" fmla="*/ 240 h 240"/>
                <a:gd name="T8" fmla="*/ 728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8" name="Freeform 14"/>
            <p:cNvSpPr/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4" name="Freeform 15"/>
            <p:cNvSpPr/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8 w 729"/>
                <a:gd name="T1" fmla="*/ 318 h 318"/>
                <a:gd name="T2" fmla="*/ 728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8 w 729"/>
                <a:gd name="T9" fmla="*/ 318 h 318"/>
                <a:gd name="T10" fmla="*/ 728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20" name="Freeform 16"/>
            <p:cNvSpPr/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21" name="Freeform 17"/>
            <p:cNvSpPr/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22" name="Freeform 18"/>
            <p:cNvSpPr/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8" name="Freeform 19"/>
            <p:cNvSpPr/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24" name="Freeform 20"/>
            <p:cNvSpPr/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0" name="Freeform 21"/>
            <p:cNvSpPr/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26" name="Freeform 22"/>
            <p:cNvSpPr/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27" name="Freeform 23"/>
            <p:cNvSpPr/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28" name="Freeform 24"/>
            <p:cNvSpPr/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4" name="Freeform 25"/>
            <p:cNvSpPr/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0" name="Freeform 26"/>
            <p:cNvSpPr/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1" name="Freeform 27"/>
            <p:cNvSpPr/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7" name="Freeform 28"/>
            <p:cNvSpPr/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11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3" name="Freeform 29"/>
            <p:cNvSpPr/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9" name="Freeform 30"/>
            <p:cNvSpPr/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5" name="Freeform 31"/>
            <p:cNvSpPr/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6" name="Freeform 32"/>
            <p:cNvSpPr/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7" name="Freeform 33"/>
            <p:cNvSpPr/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8" name="Freeform 34"/>
            <p:cNvSpPr/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9" name="Freeform 35"/>
            <p:cNvSpPr/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40" name="Freeform 36"/>
            <p:cNvSpPr/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41" name="Freeform 37"/>
            <p:cNvSpPr/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42" name="Freeform 38"/>
            <p:cNvSpPr/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68" name="Group 39"/>
            <p:cNvGrpSpPr/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75144" name="Freeform 40"/>
              <p:cNvSpPr/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5145" name="Freeform 41"/>
              <p:cNvSpPr/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75146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7514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75148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49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50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DCBB3453-9DBB-452E-8BBC-91929F372D25}" type="slidenum">
              <a:rPr lang="zh-CN" altLang="en-US"/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5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4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audio10.wav"/><Relationship Id="rId3" Type="http://schemas.openxmlformats.org/officeDocument/2006/relationships/audio" Target="../media/audio10.wav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11.wav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12.wav"/><Relationship Id="rId1" Type="http://schemas.openxmlformats.org/officeDocument/2006/relationships/audio" Target="../media/audio12.wav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5.png"/><Relationship Id="rId2" Type="http://schemas.microsoft.com/office/2007/relationships/media" Target="../media/audio13.wav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media" Target="../media/audio14.wav"/><Relationship Id="rId3" Type="http://schemas.openxmlformats.org/officeDocument/2006/relationships/audio" Target="../media/audio14.wav"/><Relationship Id="rId2" Type="http://schemas.openxmlformats.org/officeDocument/2006/relationships/image" Target="../media/image10.png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image" Target="../media/image5.png"/><Relationship Id="rId2" Type="http://schemas.microsoft.com/office/2007/relationships/media" Target="../media/audio15.wav"/><Relationship Id="rId1" Type="http://schemas.openxmlformats.org/officeDocument/2006/relationships/audio" Target="../media/audio15.wav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16.wav"/><Relationship Id="rId1" Type="http://schemas.openxmlformats.org/officeDocument/2006/relationships/audio" Target="../media/audio16.wav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17.wav"/><Relationship Id="rId1" Type="http://schemas.openxmlformats.org/officeDocument/2006/relationships/audio" Target="../media/audio17.wav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18.wav"/><Relationship Id="rId1" Type="http://schemas.openxmlformats.org/officeDocument/2006/relationships/audio" Target="../media/audio18.wav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19.wav"/><Relationship Id="rId1" Type="http://schemas.openxmlformats.org/officeDocument/2006/relationships/audio" Target="../media/audio19.wav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microsoft.com/office/2007/relationships/media" Target="../media/audio2.wav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20.wav"/><Relationship Id="rId1" Type="http://schemas.openxmlformats.org/officeDocument/2006/relationships/audio" Target="../media/audio20.wav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microsoft.com/office/2007/relationships/media" Target="../media/audio21.wav"/><Relationship Id="rId1" Type="http://schemas.openxmlformats.org/officeDocument/2006/relationships/audio" Target="../media/audio21.wav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22.wav"/><Relationship Id="rId1" Type="http://schemas.openxmlformats.org/officeDocument/2006/relationships/audio" Target="../media/audio22.wav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3" Type="http://schemas.openxmlformats.org/officeDocument/2006/relationships/image" Target="../media/image5.png"/><Relationship Id="rId2" Type="http://schemas.microsoft.com/office/2007/relationships/media" Target="../media/audio23.wav"/><Relationship Id="rId1" Type="http://schemas.openxmlformats.org/officeDocument/2006/relationships/audio" Target="../media/audio23.wav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image" Target="../media/image5.png"/><Relationship Id="rId2" Type="http://schemas.microsoft.com/office/2007/relationships/media" Target="../media/audio24.wav"/><Relationship Id="rId1" Type="http://schemas.openxmlformats.org/officeDocument/2006/relationships/audio" Target="../media/audio24.wav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25.wav"/><Relationship Id="rId1" Type="http://schemas.openxmlformats.org/officeDocument/2006/relationships/audio" Target="../media/audio25.wav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26.wav"/><Relationship Id="rId1" Type="http://schemas.openxmlformats.org/officeDocument/2006/relationships/audio" Target="../media/audio26.wav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27.wav"/><Relationship Id="rId1" Type="http://schemas.openxmlformats.org/officeDocument/2006/relationships/audio" Target="../media/audio27.wav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28.wav"/><Relationship Id="rId1" Type="http://schemas.openxmlformats.org/officeDocument/2006/relationships/audio" Target="../media/audio28.wav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29.wav"/><Relationship Id="rId1" Type="http://schemas.openxmlformats.org/officeDocument/2006/relationships/audio" Target="../media/audio29.wav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6.emf"/><Relationship Id="rId1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30.wav"/><Relationship Id="rId1" Type="http://schemas.openxmlformats.org/officeDocument/2006/relationships/audio" Target="../media/audio30.wav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audio31.wav"/><Relationship Id="rId2" Type="http://schemas.openxmlformats.org/officeDocument/2006/relationships/audio" Target="../media/audio31.wav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audio32.wav"/><Relationship Id="rId2" Type="http://schemas.openxmlformats.org/officeDocument/2006/relationships/audio" Target="../media/audio32.wav"/><Relationship Id="rId1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33.wav"/><Relationship Id="rId1" Type="http://schemas.openxmlformats.org/officeDocument/2006/relationships/audio" Target="../media/audio33.wav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34.wav"/><Relationship Id="rId1" Type="http://schemas.openxmlformats.org/officeDocument/2006/relationships/audio" Target="../media/audio34.wav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4.wav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microsoft.com/office/2007/relationships/media" Target="../media/audio5.wav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../media/audio6.wav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audio7.wav"/><Relationship Id="rId2" Type="http://schemas.openxmlformats.org/officeDocument/2006/relationships/audio" Target="../media/audio7.wav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microsoft.com/office/2007/relationships/media" Target="../media/audio8.wav"/><Relationship Id="rId3" Type="http://schemas.openxmlformats.org/officeDocument/2006/relationships/audio" Target="../media/audio8.wav"/><Relationship Id="rId2" Type="http://schemas.openxmlformats.org/officeDocument/2006/relationships/image" Target="../media/image8.png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audio9.wav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57150" y="0"/>
          <a:ext cx="9131300" cy="685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幻灯片" r:id="rId1" imgW="4523105" imgH="3390900" progId="PowerPoint.Slide.8">
                  <p:embed/>
                </p:oleObj>
              </mc:Choice>
              <mc:Fallback>
                <p:oleObj name="幻灯片" r:id="rId1" imgW="4523105" imgH="3390900" progId="PowerPoint.Slid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0"/>
                        <a:ext cx="9131300" cy="685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18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500563" y="2708275"/>
          <a:ext cx="4643437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5" name="Visio" r:id="rId1" imgW="2537460" imgH="1299210" progId="Visio.Drawing.6">
                  <p:embed/>
                </p:oleObj>
              </mc:Choice>
              <mc:Fallback>
                <p:oleObj name="Visio" r:id="rId1" imgW="2537460" imgH="129921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708275"/>
                        <a:ext cx="4643437" cy="3097213"/>
                      </a:xfrm>
                      <a:prstGeom prst="rect">
                        <a:avLst/>
                      </a:prstGeom>
                      <a:solidFill>
                        <a:srgbClr val="CC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3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itchFamily="18" charset="0"/>
              </a:rPr>
              <a:t> 例</a:t>
            </a:r>
            <a:r>
              <a:rPr kumimoji="1" lang="en-US" altLang="zh-CN" sz="2400" b="1">
                <a:latin typeface="Times New Roman" pitchFamily="18" charset="0"/>
              </a:rPr>
              <a:t>1    </a:t>
            </a:r>
            <a:r>
              <a:rPr kumimoji="1" lang="zh-CN" altLang="en-US" sz="2400" b="1">
                <a:latin typeface="Times New Roman" pitchFamily="18" charset="0"/>
              </a:rPr>
              <a:t>下图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是一个用</a:t>
            </a:r>
            <a:r>
              <a:rPr kumimoji="1" lang="en-US" altLang="zh-CN" sz="2400" b="1">
                <a:latin typeface="Times New Roman" pitchFamily="18" charset="0"/>
              </a:rPr>
              <a:t>8XX51</a:t>
            </a:r>
            <a:r>
              <a:rPr kumimoji="1" lang="zh-CN" altLang="en-US" sz="2400" b="1">
                <a:latin typeface="Times New Roman" pitchFamily="18" charset="0"/>
              </a:rPr>
              <a:t>扩展</a:t>
            </a:r>
            <a:r>
              <a:rPr kumimoji="1" lang="en-US" altLang="zh-CN" sz="2400" b="1">
                <a:latin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</a:rPr>
              <a:t>片</a:t>
            </a:r>
            <a:r>
              <a:rPr kumimoji="1" lang="en-US" altLang="zh-CN" sz="2400" b="1">
                <a:latin typeface="Times New Roman" pitchFamily="18" charset="0"/>
              </a:rPr>
              <a:t>8255</a:t>
            </a:r>
            <a:r>
              <a:rPr kumimoji="1" lang="zh-CN" altLang="en-US" sz="2400" b="1">
                <a:latin typeface="Times New Roman" pitchFamily="18" charset="0"/>
              </a:rPr>
              <a:t>的电路，</a:t>
            </a:r>
            <a:r>
              <a:rPr kumimoji="1" lang="en-US" altLang="zh-CN" sz="2400" b="1">
                <a:latin typeface="Times New Roman" pitchFamily="18" charset="0"/>
              </a:rPr>
              <a:t>8255</a:t>
            </a:r>
            <a:r>
              <a:rPr kumimoji="1" lang="zh-CN" altLang="en-US" sz="2400" b="1">
                <a:latin typeface="Times New Roman" pitchFamily="18" charset="0"/>
              </a:rPr>
              <a:t>的</a:t>
            </a:r>
            <a:r>
              <a:rPr kumimoji="1" lang="en-US" altLang="zh-CN" sz="2400" b="1">
                <a:latin typeface="Times New Roman" pitchFamily="18" charset="0"/>
              </a:rPr>
              <a:t>PA</a:t>
            </a:r>
            <a:r>
              <a:rPr kumimoji="1" lang="zh-CN" altLang="en-US" sz="2400" b="1">
                <a:latin typeface="Times New Roman" pitchFamily="18" charset="0"/>
              </a:rPr>
              <a:t>口接输出设备（八个发光二极管）、</a:t>
            </a:r>
            <a:r>
              <a:rPr kumimoji="1" lang="en-US" altLang="zh-CN" sz="2400" b="1">
                <a:latin typeface="Times New Roman" pitchFamily="18" charset="0"/>
              </a:rPr>
              <a:t>PB</a:t>
            </a:r>
            <a:r>
              <a:rPr kumimoji="1" lang="zh-CN" altLang="en-US" sz="2400" b="1">
                <a:latin typeface="Times New Roman" pitchFamily="18" charset="0"/>
              </a:rPr>
              <a:t>口接输入设备（八个开关）</a:t>
            </a:r>
            <a:r>
              <a:rPr kumimoji="1" lang="en-US" altLang="zh-CN" sz="2400" b="1">
                <a:latin typeface="Times New Roman" pitchFamily="18" charset="0"/>
              </a:rPr>
              <a:t>,PC</a:t>
            </a:r>
            <a:r>
              <a:rPr kumimoji="1" lang="zh-CN" altLang="en-US" sz="2400" b="1">
                <a:latin typeface="Times New Roman" pitchFamily="18" charset="0"/>
              </a:rPr>
              <a:t>口不用，均采用方式</a:t>
            </a:r>
            <a:r>
              <a:rPr kumimoji="1" lang="en-US" altLang="zh-CN" sz="2400" b="1">
                <a:latin typeface="Times New Roman" pitchFamily="18" charset="0"/>
              </a:rPr>
              <a:t>0</a:t>
            </a:r>
            <a:r>
              <a:rPr kumimoji="1" lang="zh-CN" altLang="en-US" sz="2400" b="1">
                <a:latin typeface="Times New Roman" pitchFamily="18" charset="0"/>
              </a:rPr>
              <a:t>，将</a:t>
            </a:r>
            <a:r>
              <a:rPr kumimoji="1" lang="en-US" altLang="zh-CN" sz="2400" b="1">
                <a:latin typeface="Times New Roman" pitchFamily="18" charset="0"/>
              </a:rPr>
              <a:t>8255B</a:t>
            </a:r>
            <a:r>
              <a:rPr kumimoji="1" lang="zh-CN" altLang="en-US" sz="2400" b="1">
                <a:latin typeface="Times New Roman" pitchFamily="18" charset="0"/>
              </a:rPr>
              <a:t>口输入的开关置的数据从</a:t>
            </a:r>
            <a:r>
              <a:rPr kumimoji="1" lang="en-US" altLang="zh-CN" sz="2400" b="1">
                <a:latin typeface="Times New Roman" pitchFamily="18" charset="0"/>
              </a:rPr>
              <a:t>A</a:t>
            </a:r>
            <a:r>
              <a:rPr kumimoji="1" lang="zh-CN" altLang="en-US" sz="2400" b="1">
                <a:latin typeface="Times New Roman" pitchFamily="18" charset="0"/>
              </a:rPr>
              <a:t>口输出，要求开关合上的对应</a:t>
            </a:r>
            <a:r>
              <a:rPr kumimoji="1" lang="en-US" altLang="zh-CN" sz="2400" b="1">
                <a:latin typeface="Times New Roman" pitchFamily="18" charset="0"/>
              </a:rPr>
              <a:t>LED</a:t>
            </a:r>
            <a:r>
              <a:rPr kumimoji="1" lang="zh-CN" altLang="en-US" sz="2400" b="1">
                <a:latin typeface="Times New Roman" pitchFamily="18" charset="0"/>
              </a:rPr>
              <a:t>亮。编出程序段。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46084" name="Text Box 8"/>
          <p:cNvSpPr txBox="1">
            <a:spLocks noChangeArrowheads="1"/>
          </p:cNvSpPr>
          <p:nvPr/>
        </p:nvSpPr>
        <p:spPr bwMode="auto">
          <a:xfrm>
            <a:off x="0" y="2420938"/>
            <a:ext cx="4572000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latin typeface="Times New Roman" pitchFamily="18" charset="0"/>
              </a:rPr>
              <a:t>分析：由图可知，</a:t>
            </a:r>
            <a:r>
              <a:rPr kumimoji="1" lang="en-US" altLang="zh-CN" sz="2400" b="1" dirty="0" smtClean="0">
                <a:latin typeface="Times New Roman" pitchFamily="18" charset="0"/>
              </a:rPr>
              <a:t>P2.7=0</a:t>
            </a:r>
            <a:r>
              <a:rPr kumimoji="1" lang="zh-CN" altLang="en-US" sz="2400" b="1" dirty="0" smtClean="0">
                <a:latin typeface="Times New Roman" pitchFamily="18" charset="0"/>
              </a:rPr>
              <a:t>时选中</a:t>
            </a:r>
            <a:r>
              <a:rPr kumimoji="1" lang="en-US" altLang="zh-CN" sz="2400" b="1" dirty="0" smtClean="0">
                <a:latin typeface="Times New Roman" pitchFamily="18" charset="0"/>
              </a:rPr>
              <a:t>8255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en-US" altLang="zh-CN" sz="2400" b="1" dirty="0">
                <a:latin typeface="Times New Roman" pitchFamily="18" charset="0"/>
              </a:rPr>
              <a:t>A1 A0(P2.1 P2.0)</a:t>
            </a:r>
            <a:r>
              <a:rPr kumimoji="1" lang="zh-CN" altLang="en-US" sz="2400" b="1" dirty="0">
                <a:latin typeface="Times New Roman" pitchFamily="18" charset="0"/>
              </a:rPr>
              <a:t>为</a:t>
            </a:r>
            <a:r>
              <a:rPr kumimoji="1" lang="en-US" altLang="zh-CN" sz="2400" b="1" dirty="0">
                <a:latin typeface="Times New Roman" pitchFamily="18" charset="0"/>
              </a:rPr>
              <a:t>00 01</a:t>
            </a:r>
            <a:r>
              <a:rPr kumimoji="1" lang="zh-CN" altLang="en-US" sz="2400" b="1" dirty="0">
                <a:latin typeface="Times New Roman" pitchFamily="18" charset="0"/>
              </a:rPr>
              <a:t>对应</a:t>
            </a:r>
            <a:r>
              <a:rPr kumimoji="1" lang="en-US" altLang="zh-CN" sz="2400" b="1" dirty="0">
                <a:latin typeface="Times New Roman" pitchFamily="18" charset="0"/>
              </a:rPr>
              <a:t>PA</a:t>
            </a:r>
            <a:r>
              <a:rPr kumimoji="1" lang="zh-CN" altLang="en-US" sz="2400" b="1" dirty="0">
                <a:latin typeface="Times New Roman" pitchFamily="18" charset="0"/>
              </a:rPr>
              <a:t>口和</a:t>
            </a:r>
            <a:r>
              <a:rPr kumimoji="1" lang="en-US" altLang="zh-CN" sz="2400" b="1" dirty="0">
                <a:latin typeface="Times New Roman" pitchFamily="18" charset="0"/>
              </a:rPr>
              <a:t>PB</a:t>
            </a:r>
            <a:r>
              <a:rPr kumimoji="1" lang="zh-CN" altLang="en-US" sz="2400" b="1" dirty="0">
                <a:latin typeface="Times New Roman" pitchFamily="18" charset="0"/>
              </a:rPr>
              <a:t>口、为</a:t>
            </a:r>
            <a:r>
              <a:rPr kumimoji="1" lang="en-US" altLang="zh-CN" sz="2400" b="1" dirty="0">
                <a:latin typeface="Times New Roman" pitchFamily="18" charset="0"/>
              </a:rPr>
              <a:t>11</a:t>
            </a:r>
            <a:r>
              <a:rPr kumimoji="1" lang="zh-CN" altLang="en-US" sz="2400" b="1" dirty="0">
                <a:latin typeface="Times New Roman" pitchFamily="18" charset="0"/>
              </a:rPr>
              <a:t>时对应控制口。其余地址写</a:t>
            </a:r>
            <a:r>
              <a:rPr kumimoji="1" lang="en-US" altLang="zh-CN" sz="2400" b="1" dirty="0"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latin typeface="Times New Roman" pitchFamily="18" charset="0"/>
              </a:rPr>
              <a:t>，</a:t>
            </a:r>
            <a:r>
              <a:rPr kumimoji="1" lang="en-US" altLang="zh-CN" sz="2400" b="1" dirty="0">
                <a:latin typeface="Times New Roman" pitchFamily="18" charset="0"/>
              </a:rPr>
              <a:t>A</a:t>
            </a:r>
            <a:r>
              <a:rPr kumimoji="1" lang="zh-CN" altLang="en-US" sz="2400" b="1" dirty="0">
                <a:latin typeface="Times New Roman" pitchFamily="18" charset="0"/>
              </a:rPr>
              <a:t>口、</a:t>
            </a:r>
            <a:r>
              <a:rPr kumimoji="1" lang="en-US" altLang="zh-CN" sz="2400" b="1" dirty="0">
                <a:latin typeface="Times New Roman" pitchFamily="18" charset="0"/>
              </a:rPr>
              <a:t>B</a:t>
            </a:r>
            <a:r>
              <a:rPr kumimoji="1" lang="zh-CN" altLang="en-US" sz="2400" b="1" dirty="0">
                <a:latin typeface="Times New Roman" pitchFamily="18" charset="0"/>
              </a:rPr>
              <a:t>口、控制口地址分别为</a:t>
            </a:r>
            <a:r>
              <a:rPr kumimoji="1" lang="en-US" altLang="zh-CN" sz="2400" b="1" dirty="0">
                <a:latin typeface="Times New Roman" pitchFamily="18" charset="0"/>
              </a:rPr>
              <a:t>7CFFH</a:t>
            </a:r>
            <a:r>
              <a:rPr kumimoji="1" lang="zh-CN" altLang="en-US" sz="2400" b="1" dirty="0">
                <a:latin typeface="Times New Roman" pitchFamily="18" charset="0"/>
              </a:rPr>
              <a:t>、 </a:t>
            </a:r>
            <a:r>
              <a:rPr kumimoji="1" lang="en-US" altLang="zh-CN" sz="2400" b="1" dirty="0">
                <a:latin typeface="Times New Roman" pitchFamily="18" charset="0"/>
              </a:rPr>
              <a:t>7DFFH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latin typeface="Times New Roman" pitchFamily="18" charset="0"/>
              </a:rPr>
              <a:t>7FFFH</a:t>
            </a:r>
            <a:r>
              <a:rPr kumimoji="1" lang="zh-CN" altLang="en-US" sz="2400" b="1" dirty="0">
                <a:latin typeface="Times New Roman" pitchFamily="18" charset="0"/>
              </a:rPr>
              <a:t>。设定</a:t>
            </a:r>
            <a:r>
              <a:rPr kumimoji="1" lang="en-US" altLang="zh-CN" sz="2400" b="1" dirty="0">
                <a:latin typeface="Times New Roman" pitchFamily="18" charset="0"/>
              </a:rPr>
              <a:t>PA</a:t>
            </a:r>
            <a:r>
              <a:rPr kumimoji="1" lang="zh-CN" altLang="en-US" sz="2400" b="1" dirty="0">
                <a:latin typeface="Times New Roman" pitchFamily="18" charset="0"/>
              </a:rPr>
              <a:t>口方式</a:t>
            </a:r>
            <a:r>
              <a:rPr kumimoji="1" lang="en-US" altLang="zh-CN" sz="2400" b="1" dirty="0">
                <a:latin typeface="Times New Roman" pitchFamily="18" charset="0"/>
              </a:rPr>
              <a:t>0</a:t>
            </a:r>
            <a:r>
              <a:rPr kumimoji="1" lang="zh-CN" altLang="en-US" sz="2400" b="1" dirty="0">
                <a:latin typeface="Times New Roman" pitchFamily="18" charset="0"/>
              </a:rPr>
              <a:t>输出</a:t>
            </a:r>
            <a:r>
              <a:rPr kumimoji="1" lang="en-US" altLang="zh-CN" sz="2400" b="1" dirty="0">
                <a:latin typeface="Times New Roman" pitchFamily="18" charset="0"/>
              </a:rPr>
              <a:t>, B</a:t>
            </a:r>
            <a:r>
              <a:rPr kumimoji="1" lang="zh-CN" altLang="en-US" sz="2400" b="1" dirty="0">
                <a:latin typeface="Times New Roman" pitchFamily="18" charset="0"/>
              </a:rPr>
              <a:t>口方式</a:t>
            </a:r>
            <a:r>
              <a:rPr kumimoji="1" lang="en-US" altLang="zh-CN" sz="2400" b="1" dirty="0">
                <a:latin typeface="Times New Roman" pitchFamily="18" charset="0"/>
              </a:rPr>
              <a:t>0</a:t>
            </a:r>
            <a:r>
              <a:rPr kumimoji="1" lang="zh-CN" altLang="en-US" sz="2400" b="1" dirty="0">
                <a:latin typeface="Times New Roman" pitchFamily="18" charset="0"/>
              </a:rPr>
              <a:t>输入，控制</a:t>
            </a:r>
            <a:r>
              <a:rPr kumimoji="1" lang="zh-CN" altLang="en-US" sz="2400" b="1" dirty="0" smtClean="0">
                <a:latin typeface="Times New Roman" pitchFamily="18" charset="0"/>
              </a:rPr>
              <a:t>字为</a:t>
            </a:r>
            <a:r>
              <a:rPr kumimoji="1" lang="en-US" altLang="zh-CN" sz="2400" b="1" dirty="0" smtClean="0">
                <a:latin typeface="Times New Roman" pitchFamily="18" charset="0"/>
              </a:rPr>
              <a:t>10000010B</a:t>
            </a:r>
            <a:r>
              <a:rPr kumimoji="1" lang="zh-CN" altLang="en-US" sz="2400" b="1" dirty="0">
                <a:latin typeface="Times New Roman" pitchFamily="18" charset="0"/>
              </a:rPr>
              <a:t>＝</a:t>
            </a:r>
            <a:r>
              <a:rPr kumimoji="1" lang="en-US" altLang="zh-CN" sz="2400" b="1" dirty="0">
                <a:latin typeface="Times New Roman" pitchFamily="18" charset="0"/>
              </a:rPr>
              <a:t>82H</a:t>
            </a:r>
            <a:endParaRPr kumimoji="1" lang="en-US" altLang="zh-CN" sz="2400" b="1" dirty="0">
              <a:latin typeface="Times New Roman" pitchFamily="18" charset="0"/>
            </a:endParaRPr>
          </a:p>
          <a:p>
            <a:pPr eaLnBrk="1" hangingPunct="1"/>
            <a:r>
              <a:rPr kumimoji="1" lang="zh-CN" altLang="en-US" sz="2400" b="1" dirty="0">
                <a:latin typeface="Times New Roman" pitchFamily="18" charset="0"/>
              </a:rPr>
              <a:t>编程如下</a:t>
            </a:r>
            <a:r>
              <a:rPr kumimoji="1" lang="zh-CN" altLang="en-US" sz="2400" b="1" dirty="0" smtClean="0">
                <a:latin typeface="Times New Roman" pitchFamily="18" charset="0"/>
              </a:rPr>
              <a:t>：</a:t>
            </a:r>
            <a:endParaRPr kumimoji="1" lang="zh-CN" altLang="en-US" sz="2400" b="1" dirty="0" smtClean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011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404813"/>
            <a:ext cx="8569325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MOV  DPTR, #7FFFH   ;DPTR</a:t>
            </a:r>
            <a:r>
              <a:rPr lang="zh-CN" altLang="en-US" sz="2800" dirty="0" smtClean="0"/>
              <a:t>指向控制口</a:t>
            </a:r>
            <a:endParaRPr lang="zh-CN" altLang="en-US" sz="28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MOV  A, #82H           ; </a:t>
            </a:r>
            <a:r>
              <a:rPr lang="zh-CN" altLang="en-US" sz="2800" dirty="0" smtClean="0"/>
              <a:t>注：控制字不是唯一的</a:t>
            </a:r>
            <a:r>
              <a:rPr lang="en-US" altLang="zh-CN" sz="2800" dirty="0" smtClean="0"/>
              <a:t>  </a:t>
            </a:r>
            <a:endParaRPr lang="en-US" altLang="zh-CN" sz="28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/>
              <a:t> MOVX  @DPTR, A        ; </a:t>
            </a:r>
            <a:r>
              <a:rPr lang="zh-CN" altLang="en-US" sz="2800" dirty="0" smtClean="0"/>
              <a:t>控制字写入控制口</a:t>
            </a:r>
            <a:endParaRPr lang="zh-CN" altLang="en-US" sz="28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MOV  DPTR, #7DFFH   ;DPTR</a:t>
            </a:r>
            <a:r>
              <a:rPr lang="zh-CN" altLang="en-US" sz="2800" dirty="0" smtClean="0"/>
              <a:t>指向</a:t>
            </a:r>
            <a:r>
              <a:rPr lang="en-US" altLang="zh-CN" sz="2800" dirty="0" smtClean="0"/>
              <a:t>PB</a:t>
            </a:r>
            <a:r>
              <a:rPr lang="zh-CN" altLang="en-US" sz="2800" dirty="0" smtClean="0"/>
              <a:t>口</a:t>
            </a:r>
            <a:endParaRPr lang="zh-CN" altLang="en-US" sz="28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MOVX  A, @DPTR        ;</a:t>
            </a:r>
            <a:r>
              <a:rPr lang="zh-CN" altLang="en-US" sz="2800" dirty="0" smtClean="0"/>
              <a:t>从</a:t>
            </a:r>
            <a:r>
              <a:rPr lang="en-US" altLang="zh-CN" sz="2800" dirty="0" smtClean="0"/>
              <a:t>PB</a:t>
            </a:r>
            <a:r>
              <a:rPr lang="zh-CN" altLang="en-US" sz="2800" dirty="0" smtClean="0"/>
              <a:t>口输入数据</a:t>
            </a:r>
            <a:endParaRPr lang="zh-CN" altLang="en-US" sz="28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/>
              <a:t> CPL A                           ;</a:t>
            </a:r>
            <a:r>
              <a:rPr lang="zh-CN" altLang="en-US" sz="2800" dirty="0" smtClean="0"/>
              <a:t>开关合上对应</a:t>
            </a:r>
            <a:r>
              <a:rPr lang="en-US" altLang="zh-CN" sz="2800" dirty="0" smtClean="0"/>
              <a:t>LED</a:t>
            </a:r>
            <a:r>
              <a:rPr lang="zh-CN" altLang="en-US" sz="2800" dirty="0" smtClean="0"/>
              <a:t>亮</a:t>
            </a:r>
            <a:endParaRPr lang="zh-CN" altLang="en-US" sz="28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solidFill>
                  <a:srgbClr val="FF0066"/>
                </a:solidFill>
              </a:rPr>
              <a:t> </a:t>
            </a:r>
            <a:r>
              <a:rPr lang="en-US" altLang="zh-CN" sz="2800" dirty="0" smtClean="0">
                <a:solidFill>
                  <a:srgbClr val="FFFF00"/>
                </a:solidFill>
              </a:rPr>
              <a:t>DEC  DPH                     </a:t>
            </a:r>
            <a:r>
              <a:rPr lang="en-US" altLang="zh-CN" sz="2800" dirty="0" smtClean="0"/>
              <a:t>;DPTR</a:t>
            </a:r>
            <a:r>
              <a:rPr lang="zh-CN" altLang="en-US" sz="2800" dirty="0" smtClean="0"/>
              <a:t>指向</a:t>
            </a:r>
            <a:r>
              <a:rPr lang="en-US" altLang="zh-CN" sz="2800" dirty="0" smtClean="0"/>
              <a:t>PA</a:t>
            </a:r>
            <a:r>
              <a:rPr lang="zh-CN" altLang="en-US" sz="2800" dirty="0" smtClean="0"/>
              <a:t>口</a:t>
            </a:r>
            <a:endParaRPr lang="zh-CN" altLang="en-US" sz="28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MOVX  @DPTR, A       ;</a:t>
            </a:r>
            <a:r>
              <a:rPr lang="zh-CN" altLang="en-US" sz="2800" dirty="0" smtClean="0"/>
              <a:t>从</a:t>
            </a:r>
            <a:r>
              <a:rPr lang="en-US" altLang="zh-CN" sz="2800" dirty="0" smtClean="0"/>
              <a:t>PA</a:t>
            </a:r>
            <a:r>
              <a:rPr lang="zh-CN" altLang="en-US" sz="2800" dirty="0" smtClean="0"/>
              <a:t>口输出</a:t>
            </a:r>
            <a:endParaRPr lang="zh-CN" altLang="en-US" sz="28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SJMP  $</a:t>
            </a:r>
            <a:endParaRPr lang="en-US" altLang="zh-CN" sz="28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2800" dirty="0" smtClean="0">
              <a:solidFill>
                <a:srgbClr val="FF0066"/>
              </a:solidFill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solidFill>
                  <a:srgbClr val="FFFF00"/>
                </a:solidFill>
              </a:rPr>
              <a:t>注</a:t>
            </a:r>
            <a:r>
              <a:rPr lang="en-US" altLang="zh-CN" sz="2800" dirty="0" smtClean="0">
                <a:solidFill>
                  <a:srgbClr val="FFFF00"/>
                </a:solidFill>
              </a:rPr>
              <a:t>:</a:t>
            </a:r>
            <a:r>
              <a:rPr lang="en-US" altLang="zh-CN" sz="2800" dirty="0" smtClean="0">
                <a:solidFill>
                  <a:srgbClr val="FFFF00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800" dirty="0" smtClean="0">
                <a:solidFill>
                  <a:srgbClr val="FFFF00"/>
                </a:solidFill>
              </a:rPr>
              <a:t>前三条指令对</a:t>
            </a:r>
            <a:r>
              <a:rPr lang="en-US" altLang="zh-CN" sz="2800" dirty="0" smtClean="0">
                <a:solidFill>
                  <a:srgbClr val="FFFF00"/>
                </a:solidFill>
              </a:rPr>
              <a:t>8255</a:t>
            </a:r>
            <a:r>
              <a:rPr lang="zh-CN" altLang="en-US" sz="2800" dirty="0" smtClean="0">
                <a:solidFill>
                  <a:srgbClr val="FFFF00"/>
                </a:solidFill>
              </a:rPr>
              <a:t>初始化（写控制字）。</a:t>
            </a:r>
            <a:endParaRPr lang="en-US" altLang="zh-CN" sz="2800" dirty="0" smtClean="0">
              <a:solidFill>
                <a:srgbClr val="FFFF00"/>
              </a:solidFill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solidFill>
                  <a:srgbClr val="FFFF00"/>
                </a:solidFill>
              </a:rPr>
              <a:t>     (2)DEC DPH</a:t>
            </a:r>
            <a:r>
              <a:rPr lang="zh-CN" altLang="en-US" sz="2800" dirty="0" smtClean="0">
                <a:solidFill>
                  <a:srgbClr val="FFFF00"/>
                </a:solidFill>
              </a:rPr>
              <a:t>可改为</a:t>
            </a:r>
            <a:r>
              <a:rPr lang="en-US" altLang="zh-CN" sz="2800" dirty="0" smtClean="0">
                <a:solidFill>
                  <a:srgbClr val="FFFF00"/>
                </a:solidFill>
              </a:rPr>
              <a:t>MOV DPTR</a:t>
            </a:r>
            <a:r>
              <a:rPr lang="zh-CN" altLang="en-US" sz="2800" dirty="0" smtClean="0">
                <a:solidFill>
                  <a:srgbClr val="FFFF00"/>
                </a:solidFill>
              </a:rPr>
              <a:t>，</a:t>
            </a:r>
            <a:r>
              <a:rPr lang="en-US" altLang="zh-CN" sz="2800" dirty="0" smtClean="0">
                <a:solidFill>
                  <a:srgbClr val="FFFF00"/>
                </a:solidFill>
              </a:rPr>
              <a:t>#7CFFH</a:t>
            </a:r>
            <a:endParaRPr lang="en-US" altLang="zh-CN" sz="2800" dirty="0" smtClean="0">
              <a:solidFill>
                <a:srgbClr val="FFFF00"/>
              </a:solidFill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zh-CN" sz="2800" dirty="0" smtClean="0">
              <a:solidFill>
                <a:srgbClr val="FFFF00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717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 smtClean="0"/>
              <a:t>例</a:t>
            </a:r>
            <a:r>
              <a:rPr lang="en-US" altLang="zh-CN" b="1" dirty="0" smtClean="0"/>
              <a:t>2 </a:t>
            </a:r>
            <a:r>
              <a:rPr lang="zh-CN" altLang="en-US" b="1" dirty="0" smtClean="0"/>
              <a:t>在</a:t>
            </a:r>
            <a:r>
              <a:rPr lang="en-US" altLang="zh-CN" b="1" dirty="0" smtClean="0"/>
              <a:t>8255</a:t>
            </a:r>
            <a:r>
              <a:rPr lang="zh-CN" altLang="en-US" b="1" dirty="0" smtClean="0"/>
              <a:t>的</a:t>
            </a:r>
            <a:r>
              <a:rPr lang="en-US" altLang="zh-CN" b="1" dirty="0" smtClean="0"/>
              <a:t>PC3</a:t>
            </a:r>
            <a:r>
              <a:rPr lang="zh-CN" altLang="en-US" b="1" dirty="0" smtClean="0"/>
              <a:t>引脚接一个</a:t>
            </a:r>
            <a:r>
              <a:rPr lang="en-US" altLang="zh-CN" b="1" dirty="0" smtClean="0"/>
              <a:t>LED,</a:t>
            </a:r>
            <a:r>
              <a:rPr lang="zh-CN" altLang="en-US" b="1" dirty="0" smtClean="0"/>
              <a:t>用置位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复位控制字使其闪烁。 </a:t>
            </a:r>
            <a:r>
              <a:rPr lang="en-US" altLang="zh-CN" b="1" dirty="0" smtClean="0"/>
              <a:t>8255</a:t>
            </a:r>
            <a:r>
              <a:rPr lang="zh-CN" altLang="en-US" b="1" dirty="0" smtClean="0"/>
              <a:t>和单片机的连接同例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。</a:t>
            </a:r>
            <a:endParaRPr lang="zh-CN" altLang="en-US" b="1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 smtClean="0"/>
              <a:t>由图可知，</a:t>
            </a:r>
            <a:r>
              <a:rPr lang="en-US" altLang="zh-CN" b="1" dirty="0" smtClean="0"/>
              <a:t>8255</a:t>
            </a:r>
            <a:r>
              <a:rPr lang="zh-CN" altLang="en-US" b="1" dirty="0" smtClean="0"/>
              <a:t>的控制口地为</a:t>
            </a:r>
            <a:r>
              <a:rPr lang="en-US" altLang="zh-CN" b="1" dirty="0" smtClean="0"/>
              <a:t>7FFFH</a:t>
            </a:r>
            <a:r>
              <a:rPr lang="zh-CN" altLang="en-US" b="1" dirty="0" smtClean="0"/>
              <a:t>。</a:t>
            </a:r>
            <a:endParaRPr lang="zh-CN" altLang="en-US" dirty="0" smtClean="0"/>
          </a:p>
        </p:txBody>
      </p:sp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250825" y="1844675"/>
            <a:ext cx="88931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MOV  DPTR,#7FFFH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；指向控制口</a:t>
            </a: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MOV  A,#80H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；先写方式控制字</a:t>
            </a: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MOVX  @DPTR,A</a:t>
            </a:r>
            <a:endParaRPr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MOV  A,#07H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；使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PC3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位置位</a:t>
            </a:r>
            <a:endParaRPr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PNOT:MOVX  @DPTR,A</a:t>
            </a:r>
            <a:endParaRPr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	ACALL DAY         ;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延迟一段时间</a:t>
            </a: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XRL  A, #01H 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；使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PC3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位变反</a:t>
            </a: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SJMP  PNOT</a:t>
            </a:r>
            <a:endParaRPr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可见，虽然是对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口置位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复位，操作和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口地址无关。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置位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复位仅对控制口操作。</a:t>
            </a:r>
            <a:endParaRPr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163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468313" y="600076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4400" dirty="0">
                <a:solidFill>
                  <a:schemeClr val="tx2"/>
                </a:solidFill>
                <a:latin typeface="Arial Black" pitchFamily="34" charset="0"/>
              </a:rPr>
              <a:t>9.6 存储器和</a:t>
            </a:r>
            <a:r>
              <a:rPr kumimoji="1" lang="en-US" altLang="zh-CN" sz="4400" dirty="0">
                <a:solidFill>
                  <a:schemeClr val="tx2"/>
                </a:solidFill>
                <a:latin typeface="Arial Black" pitchFamily="34" charset="0"/>
              </a:rPr>
              <a:t>I/O</a:t>
            </a:r>
            <a:r>
              <a:rPr kumimoji="1" lang="zh-CN" altLang="en-US" sz="4400" dirty="0">
                <a:solidFill>
                  <a:schemeClr val="tx2"/>
                </a:solidFill>
                <a:latin typeface="Arial Black" pitchFamily="34" charset="0"/>
              </a:rPr>
              <a:t>口的扩展实例</a:t>
            </a:r>
            <a:endParaRPr kumimoji="1" lang="zh-CN" altLang="en-US" sz="4400" dirty="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251523" y="2492896"/>
            <a:ext cx="860425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SzPct val="85000"/>
              <a:buFont typeface="Wingdings" panose="05000000000000000000" pitchFamily="2" charset="2"/>
              <a:buNone/>
            </a:pPr>
            <a:r>
              <a:rPr kumimoji="1" lang="zh-CN" altLang="en-US" sz="4000" b="1" dirty="0"/>
              <a:t>      </a:t>
            </a:r>
            <a:r>
              <a:rPr kumimoji="1" lang="zh-CN" altLang="en-US" sz="4000" b="1" dirty="0" smtClean="0"/>
              <a:t>图</a:t>
            </a:r>
            <a:r>
              <a:rPr kumimoji="1" lang="zh-CN" altLang="en-US" sz="4000" b="1" dirty="0"/>
              <a:t>9-2</a:t>
            </a:r>
            <a:r>
              <a:rPr kumimoji="1" lang="en-US" altLang="zh-CN" sz="4000" b="1" dirty="0"/>
              <a:t>2</a:t>
            </a:r>
            <a:r>
              <a:rPr kumimoji="1" lang="zh-CN" altLang="en-US" sz="4000" b="1" dirty="0"/>
              <a:t>是一个用8031/80</a:t>
            </a:r>
            <a:r>
              <a:rPr kumimoji="1" lang="en-US" altLang="zh-CN" sz="4000" b="1" dirty="0"/>
              <a:t>C31</a:t>
            </a:r>
            <a:r>
              <a:rPr kumimoji="1" lang="zh-CN" altLang="en-US" sz="4000" b="1" dirty="0"/>
              <a:t>扩展1片27</a:t>
            </a:r>
            <a:r>
              <a:rPr kumimoji="1" lang="en-US" altLang="zh-CN" sz="4000" b="1" dirty="0"/>
              <a:t>32(4K×8</a:t>
            </a:r>
            <a:r>
              <a:rPr kumimoji="1" lang="zh-CN" altLang="en-US" sz="4000" b="1" dirty="0"/>
              <a:t>位 </a:t>
            </a:r>
            <a:r>
              <a:rPr kumimoji="1" lang="en-US" altLang="zh-CN" sz="4000" b="1" dirty="0"/>
              <a:t>EPROM),  2</a:t>
            </a:r>
            <a:r>
              <a:rPr kumimoji="1" lang="zh-CN" altLang="en-US" sz="4000" b="1" dirty="0"/>
              <a:t>片6116(</a:t>
            </a:r>
            <a:r>
              <a:rPr kumimoji="1" lang="en-US" altLang="zh-CN" sz="4000" b="1" dirty="0">
                <a:latin typeface="Times New Roman" pitchFamily="18" charset="0"/>
              </a:rPr>
              <a:t>2K×8</a:t>
            </a:r>
            <a:r>
              <a:rPr kumimoji="1" lang="zh-CN" altLang="en-US" sz="4000" b="1" dirty="0">
                <a:latin typeface="Times New Roman" pitchFamily="18" charset="0"/>
              </a:rPr>
              <a:t>位 </a:t>
            </a:r>
            <a:r>
              <a:rPr kumimoji="1" lang="en-US" altLang="zh-CN" sz="4000" b="1" dirty="0"/>
              <a:t>SRAM)</a:t>
            </a:r>
            <a:r>
              <a:rPr kumimoji="1" lang="zh-CN" altLang="en-US" sz="4000" b="1" dirty="0"/>
              <a:t>和1片8255(可编程并行接口)的电路。</a:t>
            </a:r>
            <a:endParaRPr kumimoji="1" lang="zh-CN" altLang="en-US" sz="4000" b="1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3278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8484" grpId="0" autoUpdateAnimBg="0"/>
      <p:bldP spid="14848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5" name="Text Box 7"/>
          <p:cNvSpPr txBox="1">
            <a:spLocks noChangeArrowheads="1"/>
          </p:cNvSpPr>
          <p:nvPr/>
        </p:nvSpPr>
        <p:spPr bwMode="auto">
          <a:xfrm>
            <a:off x="0" y="0"/>
            <a:ext cx="63722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kumimoji="1" lang="zh-CN" altLang="en-US" sz="5400" b="1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4C4CE5"/>
                  </a:outerShdw>
                </a:cont>
                <a:cont type="tree" name="">
                  <a:effect ref="fillLine"/>
                  <a:outerShdw dist="38100" dir="2700000" algn="tl">
                    <a:srgbClr val="00005B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grpSp>
        <p:nvGrpSpPr>
          <p:cNvPr id="51203" name="Group 11"/>
          <p:cNvGrpSpPr/>
          <p:nvPr/>
        </p:nvGrpSpPr>
        <p:grpSpPr bwMode="auto">
          <a:xfrm>
            <a:off x="144463" y="260350"/>
            <a:ext cx="8999537" cy="6597650"/>
            <a:chOff x="0" y="346"/>
            <a:chExt cx="5760" cy="3974"/>
          </a:xfrm>
        </p:grpSpPr>
        <p:grpSp>
          <p:nvGrpSpPr>
            <p:cNvPr id="51204" name="Group 2"/>
            <p:cNvGrpSpPr/>
            <p:nvPr/>
          </p:nvGrpSpPr>
          <p:grpSpPr bwMode="auto">
            <a:xfrm>
              <a:off x="0" y="639"/>
              <a:ext cx="5760" cy="3681"/>
              <a:chOff x="0" y="482"/>
              <a:chExt cx="5760" cy="3681"/>
            </a:xfrm>
          </p:grpSpPr>
          <p:grpSp>
            <p:nvGrpSpPr>
              <p:cNvPr id="51207" name="Group 3"/>
              <p:cNvGrpSpPr/>
              <p:nvPr/>
            </p:nvGrpSpPr>
            <p:grpSpPr bwMode="auto">
              <a:xfrm>
                <a:off x="0" y="482"/>
                <a:ext cx="5760" cy="3681"/>
                <a:chOff x="0" y="482"/>
                <a:chExt cx="5760" cy="3681"/>
              </a:xfrm>
            </p:grpSpPr>
            <p:graphicFrame>
              <p:nvGraphicFramePr>
                <p:cNvPr id="51209" name="Object 4"/>
                <p:cNvGraphicFramePr>
                  <a:graphicFrameLocks noChangeAspect="1"/>
                </p:cNvGraphicFramePr>
                <p:nvPr/>
              </p:nvGraphicFramePr>
              <p:xfrm>
                <a:off x="0" y="482"/>
                <a:ext cx="5760" cy="36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220" name="BMP 图象" r:id="rId1" imgW="5543550" imgH="3810000" progId="Paint.Picture">
                        <p:embed/>
                      </p:oleObj>
                    </mc:Choice>
                    <mc:Fallback>
                      <p:oleObj name="BMP 图象" r:id="rId1" imgW="5543550" imgH="3810000" progId="Paint.Picture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482"/>
                              <a:ext cx="5760" cy="368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121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517" y="1933"/>
                  <a:ext cx="545" cy="20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1">
                      <a:solidFill>
                        <a:schemeClr val="bg1"/>
                      </a:solidFill>
                      <a:latin typeface="Times New Roman" pitchFamily="18" charset="0"/>
                    </a:rPr>
                    <a:t>2732</a:t>
                  </a:r>
                  <a:endParaRPr kumimoji="1" lang="en-US" altLang="zh-CN" sz="1600" b="1">
                    <a:solidFill>
                      <a:schemeClr val="bg1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51208" name="Text Box 6"/>
              <p:cNvSpPr txBox="1">
                <a:spLocks noChangeArrowheads="1"/>
              </p:cNvSpPr>
              <p:nvPr/>
            </p:nvSpPr>
            <p:spPr bwMode="auto">
              <a:xfrm>
                <a:off x="3016" y="1789"/>
                <a:ext cx="227" cy="12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1400">
                    <a:solidFill>
                      <a:schemeClr val="bg2"/>
                    </a:solidFill>
                    <a:latin typeface="Times New Roman" pitchFamily="18" charset="0"/>
                  </a:rPr>
                  <a:t>A</a:t>
                </a:r>
                <a:r>
                  <a:rPr kumimoji="1" lang="en-US" altLang="zh-CN" sz="1000">
                    <a:solidFill>
                      <a:schemeClr val="bg2"/>
                    </a:solidFill>
                    <a:latin typeface="Times New Roman" pitchFamily="18" charset="0"/>
                  </a:rPr>
                  <a:t>11</a:t>
                </a:r>
                <a:endParaRPr kumimoji="1" lang="en-US" altLang="zh-CN" sz="1000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51205" name="Rectangle 8"/>
            <p:cNvSpPr>
              <a:spLocks noChangeArrowheads="1"/>
            </p:cNvSpPr>
            <p:nvPr/>
          </p:nvSpPr>
          <p:spPr bwMode="auto">
            <a:xfrm>
              <a:off x="0" y="346"/>
              <a:ext cx="5760" cy="628"/>
            </a:xfrm>
            <a:prstGeom prst="rect">
              <a:avLst/>
            </a:prstGeom>
            <a:solidFill>
              <a:srgbClr val="CC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  <a:buSzPct val="85000"/>
                <a:buFont typeface="Wingdings" panose="05000000000000000000" pitchFamily="2" charset="2"/>
                <a:buNone/>
              </a:pPr>
              <a:r>
                <a:rPr kumimoji="1" lang="zh-CN" altLang="en-US" sz="2800" b="1">
                  <a:solidFill>
                    <a:schemeClr val="bg2"/>
                  </a:solidFill>
                </a:rPr>
                <a:t>         下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图是一个用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8031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扩展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1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片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2732(EPROM),  2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片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6116(SRAM)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和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1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片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8255(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可编程并行接口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)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的电路。</a:t>
              </a:r>
              <a:endParaRPr kumimoji="1" lang="zh-CN" altLang="en-US" sz="2400" b="1">
                <a:solidFill>
                  <a:schemeClr val="bg2"/>
                </a:solidFill>
              </a:endParaRPr>
            </a:p>
          </p:txBody>
        </p:sp>
        <p:sp>
          <p:nvSpPr>
            <p:cNvPr id="51206" name="Text Box 10"/>
            <p:cNvSpPr txBox="1">
              <a:spLocks noChangeArrowheads="1"/>
            </p:cNvSpPr>
            <p:nvPr/>
          </p:nvSpPr>
          <p:spPr bwMode="auto">
            <a:xfrm>
              <a:off x="760" y="1678"/>
              <a:ext cx="227" cy="3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solidFill>
                    <a:schemeClr val="bg2"/>
                  </a:solidFill>
                  <a:latin typeface="Times New Roman" pitchFamily="18" charset="0"/>
                </a:rPr>
                <a:t>P</a:t>
              </a:r>
              <a:r>
                <a:rPr kumimoji="1" lang="en-US" altLang="zh-CN" sz="1400" b="1">
                  <a:solidFill>
                    <a:schemeClr val="bg2"/>
                  </a:solidFill>
                  <a:latin typeface="Times New Roman" pitchFamily="18" charset="0"/>
                </a:rPr>
                <a:t>2.0</a:t>
              </a:r>
              <a:r>
                <a:rPr kumimoji="1" lang="en-US" altLang="zh-CN" sz="1400">
                  <a:solidFill>
                    <a:schemeClr val="bg2"/>
                  </a:solidFill>
                  <a:latin typeface="Times New Roman" pitchFamily="18" charset="0"/>
                </a:rPr>
                <a:t> </a:t>
              </a:r>
              <a:r>
                <a:rPr kumimoji="1" lang="en-US" altLang="zh-CN">
                  <a:solidFill>
                    <a:schemeClr val="bg2"/>
                  </a:solidFill>
                  <a:latin typeface="Times New Roman" pitchFamily="18" charset="0"/>
                </a:rPr>
                <a:t>P</a:t>
              </a:r>
              <a:r>
                <a:rPr kumimoji="1" lang="en-US" altLang="zh-CN" sz="1400" b="1">
                  <a:solidFill>
                    <a:schemeClr val="bg2"/>
                  </a:solidFill>
                  <a:latin typeface="Times New Roman" pitchFamily="18" charset="0"/>
                </a:rPr>
                <a:t>2.3</a:t>
              </a:r>
              <a:endParaRPr kumimoji="1" lang="en-US" altLang="zh-CN" sz="1400" b="1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898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05000"/>
            <a:ext cx="9144000" cy="32766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X      X       X       X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4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0       0       0     0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4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0     0    0     0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0     0    0     0     </a:t>
            </a:r>
            <a:r>
              <a:rPr lang="en-US" altLang="zh-CN" sz="1400" b="1" smtClean="0">
                <a:solidFill>
                  <a:srgbClr val="E991AE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0000H</a:t>
            </a:r>
            <a:endParaRPr lang="en-US" altLang="zh-CN" sz="1400" b="1" smtClean="0">
              <a:effectLst>
                <a:outerShdw blurRad="38100" dist="38100" dir="2700000" algn="tl">
                  <a:srgbClr val="000080"/>
                </a:outerShdw>
              </a:effectLst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X      X       X       X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4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1      1       1     1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4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1     1    1     1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1     1    1     1    </a:t>
            </a:r>
            <a:r>
              <a:rPr lang="en-US" altLang="zh-CN" sz="14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0FFFH</a:t>
            </a:r>
            <a:endParaRPr lang="en-US" altLang="zh-CN" sz="1400" b="1" smtClean="0">
              <a:effectLst>
                <a:outerShdw blurRad="38100" dist="38100" dir="2700000" algn="tl">
                  <a:srgbClr val="000080"/>
                </a:outerShdw>
              </a:effectLst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X</a:t>
            </a: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1       1       0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4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1       0       0     0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4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0     0    0     0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0     0    0     0     </a:t>
            </a:r>
            <a:r>
              <a:rPr lang="en-US" altLang="zh-CN" sz="1400" b="1" smtClean="0">
                <a:solidFill>
                  <a:srgbClr val="CCFF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4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E800H</a:t>
            </a:r>
            <a:endParaRPr lang="en-US" altLang="zh-CN" sz="1400" b="1" smtClean="0">
              <a:solidFill>
                <a:srgbClr val="FF99FF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X      1       1       0</a:t>
            </a:r>
            <a:r>
              <a:rPr lang="en-US" altLang="zh-CN" sz="14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1      1       1     1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4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1    1    1     1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1     1    1     1     </a:t>
            </a:r>
            <a:r>
              <a:rPr lang="en-US" altLang="zh-CN" sz="14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EFFFH</a:t>
            </a:r>
            <a:endParaRPr lang="en-US" altLang="zh-CN" sz="1400" b="1" smtClean="0">
              <a:solidFill>
                <a:srgbClr val="FF99FF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X</a:t>
            </a: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1       0       1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4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1       0       0     0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4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0    0    0     0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0     0     0    0      </a:t>
            </a:r>
            <a:r>
              <a:rPr lang="en-US" altLang="zh-CN" sz="1400" b="1" smtClean="0">
                <a:solidFill>
                  <a:srgbClr val="CCFF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D800H</a:t>
            </a:r>
            <a:endParaRPr lang="en-US" altLang="zh-CN" sz="1400" b="1" smtClean="0">
              <a:solidFill>
                <a:srgbClr val="CCFF66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X      1       0       1 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4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1       1       1     1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4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1    1    1     1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1      1    1     1     </a:t>
            </a:r>
            <a:r>
              <a:rPr lang="en-US" altLang="zh-CN" sz="1400" b="1" smtClean="0">
                <a:solidFill>
                  <a:srgbClr val="CCFF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DFFFH</a:t>
            </a:r>
            <a:endParaRPr lang="en-US" altLang="zh-CN" sz="1400" b="1" smtClean="0">
              <a:solidFill>
                <a:srgbClr val="CCFF66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X</a:t>
            </a: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0       1       1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4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1       1      1     1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400" b="1" smtClean="0">
                <a:solidFill>
                  <a:srgbClr val="E991AE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1     1    1    1</a:t>
            </a: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1      1    0     0      </a:t>
            </a: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BFFCH</a:t>
            </a:r>
            <a:endParaRPr lang="en-US" altLang="zh-CN" sz="1400" b="1" smtClean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X</a:t>
            </a: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0       1       1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4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1       1      1     1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400" b="1" smtClean="0">
                <a:solidFill>
                  <a:srgbClr val="E991AE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1     1    1    1</a:t>
            </a: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</a:t>
            </a:r>
            <a:r>
              <a:rPr lang="en-US" altLang="zh-CN" sz="14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1      1    1     1      </a:t>
            </a:r>
            <a:r>
              <a:rPr lang="en-US" altLang="zh-CN" sz="1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BFFFH</a:t>
            </a:r>
            <a:endParaRPr lang="en-US" altLang="zh-CN" sz="1400" b="1" smtClean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     </a:t>
            </a:r>
            <a:endParaRPr lang="zh-CN" altLang="en-US" sz="2000" b="1" smtClean="0">
              <a:effectLst>
                <a:outerShdw blurRad="38100" dist="38100" dir="2700000" algn="tl">
                  <a:srgbClr val="000080"/>
                </a:outerShdw>
              </a:effectLst>
            </a:endParaRPr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0" y="2743200"/>
            <a:ext cx="91440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38" name="Line 6"/>
          <p:cNvSpPr>
            <a:spLocks noChangeShapeType="1"/>
          </p:cNvSpPr>
          <p:nvPr/>
        </p:nvSpPr>
        <p:spPr bwMode="auto">
          <a:xfrm>
            <a:off x="0" y="3429000"/>
            <a:ext cx="9144000" cy="76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39" name="Line 7"/>
          <p:cNvSpPr>
            <a:spLocks noChangeShapeType="1"/>
          </p:cNvSpPr>
          <p:nvPr/>
        </p:nvSpPr>
        <p:spPr bwMode="auto">
          <a:xfrm>
            <a:off x="0" y="4191000"/>
            <a:ext cx="9144000" cy="76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 flipH="1">
            <a:off x="2743200" y="2708275"/>
            <a:ext cx="28575" cy="15589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6781800" y="4267200"/>
            <a:ext cx="0" cy="762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>
            <a:off x="0" y="5013325"/>
            <a:ext cx="9144000" cy="76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-76200" y="1096963"/>
            <a:ext cx="8763000" cy="61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  <a:buFont typeface="Wingdings" panose="05000000000000000000" pitchFamily="2" charset="2"/>
              <a:buNone/>
            </a:pPr>
            <a:r>
              <a:rPr kumimoji="1" lang="en-US" altLang="zh-CN" sz="1200" b="1"/>
              <a:t>P2.7  P2.6   P2.5  P2.4  P2.3   P2.2  P2.1  P2.0</a:t>
            </a:r>
            <a:endParaRPr kumimoji="1" lang="en-US" altLang="zh-CN" sz="1200" b="1"/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en-US" altLang="zh-CN" sz="1400" b="1"/>
              <a:t>A15  A14  A13  A12  A11  A10    A9   A8   A7  A6  A5  A4  A3  A2  A1  A0</a:t>
            </a:r>
            <a:endParaRPr kumimoji="1" lang="en-US" altLang="zh-CN" sz="1400" b="1">
              <a:latin typeface="Times New Roman" pitchFamily="18" charset="0"/>
            </a:endParaRP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0" y="5181600"/>
            <a:ext cx="891540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zh-CN" altLang="en-US" sz="2000" b="1" dirty="0"/>
              <a:t>         每个芯片片内地址填写全</a:t>
            </a:r>
            <a:r>
              <a:rPr kumimoji="1" lang="zh-CN" altLang="en-US" sz="2000" b="1" dirty="0">
                <a:latin typeface="Times New Roman" pitchFamily="18" charset="0"/>
              </a:rPr>
              <a:t>“</a:t>
            </a:r>
            <a:r>
              <a:rPr kumimoji="1" lang="zh-CN" altLang="en-US" sz="2000" b="1" dirty="0"/>
              <a:t>0</a:t>
            </a:r>
            <a:r>
              <a:rPr kumimoji="1" lang="zh-CN" altLang="en-US" sz="2000" b="1" dirty="0">
                <a:latin typeface="Times New Roman" pitchFamily="18" charset="0"/>
              </a:rPr>
              <a:t>”</a:t>
            </a:r>
            <a:r>
              <a:rPr kumimoji="1" lang="zh-CN" altLang="en-US" sz="2000" b="1" dirty="0"/>
              <a:t>～全</a:t>
            </a:r>
            <a:r>
              <a:rPr kumimoji="1" lang="zh-CN" altLang="en-US" sz="2000" b="1" dirty="0">
                <a:latin typeface="Times New Roman" pitchFamily="18" charset="0"/>
              </a:rPr>
              <a:t>“</a:t>
            </a:r>
            <a:r>
              <a:rPr kumimoji="1" lang="zh-CN" altLang="en-US" sz="2000" b="1" dirty="0"/>
              <a:t>1</a:t>
            </a:r>
            <a:r>
              <a:rPr kumimoji="1" lang="zh-CN" altLang="en-US" sz="2000" b="1" dirty="0">
                <a:latin typeface="Times New Roman" pitchFamily="18" charset="0"/>
              </a:rPr>
              <a:t>”</a:t>
            </a:r>
            <a:r>
              <a:rPr kumimoji="1" lang="zh-CN" altLang="en-US" sz="2000" b="1" dirty="0"/>
              <a:t>，片选地址必须填</a:t>
            </a:r>
            <a:r>
              <a:rPr kumimoji="1" lang="zh-CN" altLang="en-US" sz="2000" b="1" dirty="0">
                <a:latin typeface="Times New Roman" pitchFamily="18" charset="0"/>
              </a:rPr>
              <a:t>“</a:t>
            </a:r>
            <a:r>
              <a:rPr kumimoji="1" lang="zh-CN" altLang="en-US" sz="2000" b="1" dirty="0"/>
              <a:t>0</a:t>
            </a:r>
            <a:r>
              <a:rPr kumimoji="1" lang="zh-CN" altLang="en-US" sz="2000" b="1" dirty="0">
                <a:latin typeface="Times New Roman" pitchFamily="18" charset="0"/>
              </a:rPr>
              <a:t>”</a:t>
            </a:r>
            <a:r>
              <a:rPr kumimoji="1" lang="zh-CN" altLang="en-US" sz="2000" b="1" dirty="0"/>
              <a:t>，无关位填</a:t>
            </a:r>
            <a:r>
              <a:rPr kumimoji="1" lang="zh-CN" altLang="en-US" sz="2000" b="1" dirty="0">
                <a:latin typeface="Times New Roman" pitchFamily="18" charset="0"/>
              </a:rPr>
              <a:t>“</a:t>
            </a:r>
            <a:r>
              <a:rPr kumimoji="1" lang="zh-CN" altLang="en-US" sz="2000" b="1" dirty="0"/>
              <a:t>0</a:t>
            </a:r>
            <a:r>
              <a:rPr kumimoji="1" lang="zh-CN" altLang="en-US" sz="2000" b="1" dirty="0">
                <a:latin typeface="Times New Roman" pitchFamily="18" charset="0"/>
              </a:rPr>
              <a:t>”</a:t>
            </a:r>
            <a:r>
              <a:rPr kumimoji="1" lang="zh-CN" altLang="en-US" sz="2000" b="1" dirty="0"/>
              <a:t>或填</a:t>
            </a:r>
            <a:r>
              <a:rPr kumimoji="1" lang="zh-CN" altLang="en-US" sz="2000" b="1" dirty="0">
                <a:latin typeface="Times New Roman" pitchFamily="18" charset="0"/>
              </a:rPr>
              <a:t>“</a:t>
            </a:r>
            <a:r>
              <a:rPr kumimoji="1" lang="zh-CN" altLang="en-US" sz="2000" b="1" dirty="0"/>
              <a:t>1</a:t>
            </a:r>
            <a:r>
              <a:rPr kumimoji="1" lang="zh-CN" altLang="en-US" sz="2000" b="1" dirty="0">
                <a:latin typeface="Times New Roman" pitchFamily="18" charset="0"/>
              </a:rPr>
              <a:t>”</a:t>
            </a:r>
            <a:r>
              <a:rPr kumimoji="1" lang="zh-CN" altLang="en-US" sz="2000" b="1" dirty="0"/>
              <a:t>均可，但要避免和别的</a:t>
            </a:r>
            <a:r>
              <a:rPr kumimoji="1" lang="zh-CN" altLang="en-US" sz="2000" b="1" dirty="0">
                <a:solidFill>
                  <a:srgbClr val="FF33CC"/>
                </a:solidFill>
              </a:rPr>
              <a:t>同类芯片</a:t>
            </a:r>
            <a:r>
              <a:rPr kumimoji="1" lang="zh-CN" altLang="en-US" sz="2000" b="1" dirty="0"/>
              <a:t>片选相同。</a:t>
            </a:r>
            <a:endParaRPr kumimoji="1" lang="zh-CN" altLang="en-US" sz="2000" b="1" dirty="0">
              <a:latin typeface="Times New Roman" pitchFamily="18" charset="0"/>
            </a:endParaRPr>
          </a:p>
        </p:txBody>
      </p:sp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0" y="0"/>
            <a:ext cx="8893175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20000"/>
              </a:spcBef>
              <a:buSzPct val="85000"/>
              <a:buFont typeface="Wingdings" panose="05000000000000000000" pitchFamily="2" charset="2"/>
              <a:buNone/>
            </a:pPr>
            <a:r>
              <a:rPr kumimoji="1" lang="en-US" altLang="zh-CN" sz="1800" b="1"/>
              <a:t>2732</a:t>
            </a:r>
            <a:r>
              <a:rPr kumimoji="1" lang="zh-CN" altLang="en-US" sz="1800" b="1"/>
              <a:t>仅一片</a:t>
            </a:r>
            <a:r>
              <a:rPr kumimoji="1" lang="en-US" altLang="zh-CN" sz="1800" b="1"/>
              <a:t>, </a:t>
            </a:r>
            <a:r>
              <a:rPr kumimoji="1" lang="zh-CN" altLang="en-US" sz="1800" b="1"/>
              <a:t>片选端接地。 图中采用线选法</a:t>
            </a:r>
            <a:r>
              <a:rPr kumimoji="1" lang="en-US" altLang="zh-CN" sz="1800" b="1"/>
              <a:t>:</a:t>
            </a:r>
            <a:endParaRPr kumimoji="1" lang="en-US" altLang="zh-CN" sz="1800" b="1"/>
          </a:p>
          <a:p>
            <a:pPr eaLnBrk="1" hangingPunct="1">
              <a:lnSpc>
                <a:spcPct val="105000"/>
              </a:lnSpc>
              <a:spcBef>
                <a:spcPct val="20000"/>
              </a:spcBef>
              <a:buSzPct val="85000"/>
              <a:buFont typeface="Wingdings" panose="05000000000000000000" pitchFamily="2" charset="2"/>
              <a:buNone/>
            </a:pPr>
            <a:r>
              <a:rPr kumimoji="1" lang="en-US" altLang="zh-CN" sz="1800" b="1"/>
              <a:t> </a:t>
            </a:r>
            <a:r>
              <a:rPr kumimoji="1" lang="en-US" altLang="zh-CN" sz="1800" b="1">
                <a:solidFill>
                  <a:srgbClr val="E991AE"/>
                </a:solidFill>
              </a:rPr>
              <a:t>P2.4   6116(1)</a:t>
            </a:r>
            <a:r>
              <a:rPr kumimoji="1" lang="en-US" altLang="zh-CN" sz="1800" b="1"/>
              <a:t>   </a:t>
            </a:r>
            <a:r>
              <a:rPr kumimoji="1" lang="en-US" altLang="zh-CN" sz="1800" b="1">
                <a:solidFill>
                  <a:srgbClr val="CCFFCC"/>
                </a:solidFill>
              </a:rPr>
              <a:t>P2.5   6116(2</a:t>
            </a:r>
            <a:r>
              <a:rPr kumimoji="1" lang="en-US" altLang="zh-CN" sz="1800" b="1">
                <a:solidFill>
                  <a:srgbClr val="009900"/>
                </a:solidFill>
              </a:rPr>
              <a:t>)</a:t>
            </a:r>
            <a:r>
              <a:rPr kumimoji="1" lang="en-US" altLang="zh-CN" sz="1800" b="1"/>
              <a:t>      </a:t>
            </a:r>
            <a:r>
              <a:rPr kumimoji="1" lang="en-US" altLang="zh-CN" sz="1800" b="1">
                <a:solidFill>
                  <a:srgbClr val="FFFF00"/>
                </a:solidFill>
              </a:rPr>
              <a:t>P2.6   8255</a:t>
            </a:r>
            <a:endParaRPr kumimoji="1" lang="en-US" altLang="zh-CN" sz="1800" b="1">
              <a:solidFill>
                <a:srgbClr val="FFFF00"/>
              </a:solidFill>
              <a:latin typeface="Times New Roman" pitchFamily="18" charset="0"/>
            </a:endParaRP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 flipH="1">
            <a:off x="2195513" y="1844675"/>
            <a:ext cx="0" cy="9366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9070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5235" grpId="0" autoUpdateAnimBg="0" build="p"/>
      <p:bldP spid="95237" grpId="0" animBg="1"/>
      <p:bldP spid="95238" grpId="0" animBg="1"/>
      <p:bldP spid="95239" grpId="0" animBg="1"/>
      <p:bldP spid="95240" grpId="0" animBg="1"/>
      <p:bldP spid="95241" grpId="0" animBg="1"/>
      <p:bldP spid="95242" grpId="0" animBg="1"/>
      <p:bldP spid="95245" grpId="0" bldLvl="0" animBg="1" autoUpdateAnimBg="0"/>
      <p:bldP spid="95246" grpId="0" bldLvl="0" animBg="1" autoUpdateAnimBg="0"/>
      <p:bldP spid="95247" grpId="0" bldLvl="0" animBg="1" autoUpdateAnimBg="0"/>
      <p:bldP spid="952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marL="0" indent="457200" algn="ctr" eaLnBrk="1" hangingPunct="1">
              <a:defRPr/>
            </a:pPr>
            <a:endParaRPr lang="zh-CN" altLang="en-US" dirty="0" smtClean="0">
              <a:solidFill>
                <a:schemeClr val="tx2"/>
              </a:solidFill>
            </a:endParaRPr>
          </a:p>
          <a:p>
            <a:pPr marL="0" indent="45720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600" dirty="0" smtClean="0">
                <a:solidFill>
                  <a:schemeClr val="tx2"/>
                </a:solidFill>
              </a:rPr>
              <a:t>*</a:t>
            </a:r>
            <a:r>
              <a:rPr lang="en-US" altLang="zh-CN" sz="3600" dirty="0" smtClean="0">
                <a:solidFill>
                  <a:schemeClr val="tx2"/>
                </a:solidFill>
              </a:rPr>
              <a:t>9.7  </a:t>
            </a:r>
            <a:r>
              <a:rPr lang="zh-CN" altLang="en-US" sz="3600" dirty="0" smtClean="0">
                <a:solidFill>
                  <a:schemeClr val="tx2"/>
                </a:solidFill>
              </a:rPr>
              <a:t>扩展多功能接口芯片</a:t>
            </a:r>
            <a:r>
              <a:rPr lang="en-US" altLang="zh-CN" sz="3600" dirty="0" smtClean="0">
                <a:solidFill>
                  <a:schemeClr val="tx2"/>
                </a:solidFill>
              </a:rPr>
              <a:t>8155</a:t>
            </a:r>
            <a:r>
              <a:rPr lang="zh-CN" altLang="en-US" sz="3600" dirty="0" smtClean="0">
                <a:solidFill>
                  <a:schemeClr val="tx2"/>
                </a:solidFill>
              </a:rPr>
              <a:t>（</a:t>
            </a:r>
            <a:r>
              <a:rPr lang="zh-CN" altLang="en-US" sz="3600" dirty="0" smtClean="0">
                <a:solidFill>
                  <a:srgbClr val="FFFF00"/>
                </a:solidFill>
              </a:rPr>
              <a:t>了解</a:t>
            </a:r>
            <a:r>
              <a:rPr lang="zh-CN" altLang="en-US" sz="3600" dirty="0" smtClean="0">
                <a:solidFill>
                  <a:schemeClr val="tx2"/>
                </a:solidFill>
              </a:rPr>
              <a:t>）</a:t>
            </a:r>
            <a:endParaRPr lang="en-US" altLang="zh-CN" sz="3600" dirty="0" smtClean="0">
              <a:solidFill>
                <a:schemeClr val="tx2"/>
              </a:solidFill>
            </a:endParaRPr>
          </a:p>
          <a:p>
            <a:pPr marL="0" indent="4572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chemeClr val="tx2"/>
                </a:solidFill>
              </a:rPr>
              <a:t>		</a:t>
            </a:r>
            <a:endParaRPr lang="en-US" altLang="zh-CN" dirty="0" smtClean="0">
              <a:solidFill>
                <a:schemeClr val="tx2"/>
              </a:solidFill>
            </a:endParaRPr>
          </a:p>
          <a:p>
            <a:pPr marL="0" indent="4572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chemeClr val="tx2"/>
                </a:solidFill>
              </a:rPr>
              <a:t>	</a:t>
            </a:r>
            <a:r>
              <a:rPr lang="zh-CN" altLang="en-US" dirty="0" smtClean="0">
                <a:solidFill>
                  <a:schemeClr val="tx2"/>
                </a:solidFill>
              </a:rPr>
              <a:t>与</a:t>
            </a:r>
            <a:r>
              <a:rPr lang="en-US" altLang="zh-CN" dirty="0" smtClean="0">
                <a:solidFill>
                  <a:schemeClr val="tx2"/>
                </a:solidFill>
              </a:rPr>
              <a:t>8255</a:t>
            </a:r>
            <a:r>
              <a:rPr lang="zh-CN" altLang="en-US" dirty="0" smtClean="0">
                <a:solidFill>
                  <a:schemeClr val="tx2"/>
                </a:solidFill>
              </a:rPr>
              <a:t>相比，</a:t>
            </a:r>
            <a:r>
              <a:rPr lang="en-US" altLang="zh-CN" dirty="0" smtClean="0">
                <a:solidFill>
                  <a:schemeClr val="tx2"/>
                </a:solidFill>
              </a:rPr>
              <a:t>8155</a:t>
            </a:r>
            <a:r>
              <a:rPr lang="zh-CN" altLang="en-US" dirty="0" smtClean="0">
                <a:solidFill>
                  <a:schemeClr val="tx2"/>
                </a:solidFill>
              </a:rPr>
              <a:t>具有更强的</a:t>
            </a: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功能，不仅可以</a:t>
            </a:r>
            <a:r>
              <a:rPr lang="zh-CN" altLang="en-US" dirty="0" smtClean="0">
                <a:latin typeface="宋体" pitchFamily="2" charset="-122"/>
              </a:rPr>
              <a:t>扩展单片机的</a:t>
            </a:r>
            <a:r>
              <a:rPr lang="en-US" altLang="zh-CN" dirty="0" smtClean="0">
                <a:latin typeface="宋体" pitchFamily="2" charset="-122"/>
              </a:rPr>
              <a:t>I/O</a:t>
            </a:r>
            <a:r>
              <a:rPr lang="zh-CN" altLang="en-US" dirty="0" smtClean="0">
                <a:latin typeface="宋体" pitchFamily="2" charset="-122"/>
              </a:rPr>
              <a:t>口，还可以扩展定时器和外部数据存储器</a:t>
            </a:r>
            <a:r>
              <a:rPr lang="en-US" altLang="zh-CN" dirty="0" smtClean="0">
                <a:latin typeface="宋体" pitchFamily="2" charset="-122"/>
              </a:rPr>
              <a:t>RAM</a:t>
            </a:r>
            <a:r>
              <a:rPr lang="zh-CN" altLang="en-US" dirty="0" smtClean="0">
                <a:latin typeface="宋体" pitchFamily="2" charset="-122"/>
              </a:rPr>
              <a:t>。</a:t>
            </a:r>
            <a:endParaRPr lang="zh-CN" altLang="en-US" dirty="0" smtClean="0">
              <a:latin typeface="宋体" pitchFamily="2" charset="-122"/>
            </a:endParaRPr>
          </a:p>
          <a:p>
            <a:pPr marL="0" indent="457200"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latin typeface="宋体" pitchFamily="2" charset="-122"/>
              </a:rPr>
              <a:t>		</a:t>
            </a:r>
            <a:r>
              <a:rPr lang="en-US" altLang="zh-CN" b="1" dirty="0" smtClean="0">
                <a:solidFill>
                  <a:schemeClr val="tx2"/>
                </a:solidFill>
                <a:latin typeface="宋体" pitchFamily="2" charset="-122"/>
              </a:rPr>
              <a:t>1</a:t>
            </a:r>
            <a:r>
              <a:rPr lang="zh-CN" altLang="en-US" b="1" dirty="0" smtClean="0">
                <a:solidFill>
                  <a:schemeClr val="tx2"/>
                </a:solidFill>
                <a:latin typeface="宋体" pitchFamily="2" charset="-122"/>
              </a:rPr>
              <a:t>、</a:t>
            </a:r>
            <a:r>
              <a:rPr lang="en-US" altLang="zh-CN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8155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芯片的构成</a:t>
            </a:r>
            <a:endParaRPr lang="zh-CN" altLang="en-US" b="1" dirty="0" smtClean="0">
              <a:latin typeface="黑体" pitchFamily="49" charset="-122"/>
              <a:ea typeface="黑体" pitchFamily="49" charset="-122"/>
            </a:endParaRPr>
          </a:p>
          <a:p>
            <a:pPr marL="0" indent="457200"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		</a:t>
            </a:r>
            <a:r>
              <a:rPr lang="en-US" altLang="zh-CN" dirty="0" smtClean="0">
                <a:solidFill>
                  <a:schemeClr val="tx2"/>
                </a:solidFill>
                <a:latin typeface="宋体" pitchFamily="2" charset="-122"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）逻辑结构</a:t>
            </a:r>
            <a:endParaRPr lang="zh-CN" altLang="en-US" dirty="0" smtClean="0">
              <a:solidFill>
                <a:schemeClr val="tx2"/>
              </a:solidFill>
              <a:latin typeface="宋体" pitchFamily="2" charset="-122"/>
            </a:endParaRPr>
          </a:p>
          <a:p>
            <a:pPr marL="0" indent="457200"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		</a:t>
            </a:r>
            <a:r>
              <a:rPr lang="en-US" altLang="zh-CN" dirty="0" smtClean="0">
                <a:solidFill>
                  <a:schemeClr val="tx2"/>
                </a:solidFill>
                <a:latin typeface="宋体" pitchFamily="2" charset="-122"/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）引脚图</a:t>
            </a:r>
            <a:endParaRPr lang="zh-CN" altLang="en-US" dirty="0" smtClean="0">
              <a:solidFill>
                <a:schemeClr val="tx2"/>
              </a:solidFill>
              <a:latin typeface="宋体" pitchFamily="2" charset="-122"/>
            </a:endParaRPr>
          </a:p>
          <a:p>
            <a:pPr marL="0" indent="457200"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		</a:t>
            </a:r>
            <a:r>
              <a:rPr lang="en-US" altLang="zh-CN" dirty="0" smtClean="0">
                <a:solidFill>
                  <a:schemeClr val="tx2"/>
                </a:solidFill>
                <a:latin typeface="宋体" pitchFamily="2" charset="-122"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）接口信号</a:t>
            </a:r>
            <a:endParaRPr lang="zh-CN" altLang="en-US" sz="2800" dirty="0" smtClean="0">
              <a:solidFill>
                <a:schemeClr val="tx2"/>
              </a:solidFill>
              <a:latin typeface="宋体" pitchFamily="2" charset="-122"/>
            </a:endParaRPr>
          </a:p>
          <a:p>
            <a:pPr marL="0" indent="457200" algn="just" eaLnBrk="1" hangingPunct="1">
              <a:defRPr/>
            </a:pPr>
            <a:endParaRPr lang="zh-CN" altLang="en-US" sz="2400" dirty="0" smtClean="0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64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051175" y="304800"/>
            <a:ext cx="337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>
                <a:solidFill>
                  <a:srgbClr val="E07CE8"/>
                </a:solidFill>
                <a:latin typeface="黑体" pitchFamily="49" charset="-122"/>
                <a:ea typeface="黑体" pitchFamily="49" charset="-122"/>
              </a:rPr>
              <a:t>8155</a:t>
            </a:r>
            <a:r>
              <a:rPr kumimoji="1" lang="zh-CN" altLang="en-US" sz="2800">
                <a:solidFill>
                  <a:srgbClr val="E07CE8"/>
                </a:solidFill>
                <a:latin typeface="黑体" pitchFamily="49" charset="-122"/>
                <a:ea typeface="黑体" pitchFamily="49" charset="-122"/>
              </a:rPr>
              <a:t>芯片的内部结构</a:t>
            </a:r>
            <a:endParaRPr kumimoji="1" lang="zh-CN" altLang="en-US" sz="2800">
              <a:solidFill>
                <a:srgbClr val="E07CE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3352800" y="1143000"/>
            <a:ext cx="2819400" cy="449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581400" y="1371600"/>
            <a:ext cx="1143000" cy="1828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256B</a:t>
            </a:r>
            <a:endParaRPr kumimoji="1" lang="en-US" altLang="zh-CN" sz="2000" b="1">
              <a:solidFill>
                <a:srgbClr val="3333FF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kumimoji="1" lang="zh-CN" altLang="en-US" sz="20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静态</a:t>
            </a:r>
            <a:endParaRPr kumimoji="1" lang="zh-CN" altLang="en-US" sz="2000" b="1">
              <a:solidFill>
                <a:srgbClr val="3333FF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kumimoji="1" lang="en-US" altLang="zh-CN" sz="20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RAM</a:t>
            </a:r>
            <a:r>
              <a:rPr kumimoji="1" lang="en-US" altLang="zh-CN" sz="24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kumimoji="1" lang="en-US" altLang="zh-CN" sz="2400" b="1">
              <a:solidFill>
                <a:srgbClr val="3333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5334000" y="1447800"/>
            <a:ext cx="609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</a:t>
            </a:r>
            <a:r>
              <a:rPr kumimoji="1" lang="en-US" altLang="zh-CN" sz="2400" b="1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kumimoji="1" lang="en-US" altLang="zh-CN" sz="2400" b="1">
              <a:solidFill>
                <a:schemeClr val="folHlin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3581400" y="4572000"/>
            <a:ext cx="1143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定时器</a:t>
            </a:r>
            <a:endParaRPr kumimoji="1" lang="zh-CN" altLang="en-US" sz="2400" b="1">
              <a:solidFill>
                <a:srgbClr val="3333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5334000" y="2819400"/>
            <a:ext cx="609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</a:t>
            </a:r>
            <a:r>
              <a:rPr kumimoji="1" lang="en-US" altLang="zh-CN" sz="2400" b="1">
                <a:latin typeface="黑体" pitchFamily="49" charset="-122"/>
                <a:ea typeface="黑体" pitchFamily="49" charset="-122"/>
              </a:rPr>
              <a:t> </a:t>
            </a:r>
            <a:endParaRPr kumimoji="1" lang="en-US" altLang="zh-CN" sz="24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5334000" y="4191000"/>
            <a:ext cx="609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C</a:t>
            </a:r>
            <a:r>
              <a:rPr kumimoji="1" lang="en-US" altLang="zh-CN" sz="2400" b="1">
                <a:latin typeface="黑体" pitchFamily="49" charset="-122"/>
                <a:ea typeface="黑体" pitchFamily="49" charset="-122"/>
              </a:rPr>
              <a:t> </a:t>
            </a:r>
            <a:endParaRPr kumimoji="1" lang="en-US" altLang="zh-CN" sz="2400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282" name="AutoShape 10"/>
          <p:cNvSpPr>
            <a:spLocks noChangeArrowheads="1"/>
          </p:cNvSpPr>
          <p:nvPr/>
        </p:nvSpPr>
        <p:spPr bwMode="auto">
          <a:xfrm>
            <a:off x="6172200" y="1752600"/>
            <a:ext cx="1600200" cy="457200"/>
          </a:xfrm>
          <a:prstGeom prst="leftRightArrow">
            <a:avLst>
              <a:gd name="adj1" fmla="val 50000"/>
              <a:gd name="adj2" fmla="val 70000"/>
            </a:avLst>
          </a:prstGeom>
          <a:solidFill>
            <a:srgbClr val="66CCFF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54283" name="AutoShape 11"/>
          <p:cNvSpPr>
            <a:spLocks noChangeArrowheads="1"/>
          </p:cNvSpPr>
          <p:nvPr/>
        </p:nvSpPr>
        <p:spPr bwMode="auto">
          <a:xfrm>
            <a:off x="6172200" y="3124200"/>
            <a:ext cx="1600200" cy="457200"/>
          </a:xfrm>
          <a:prstGeom prst="leftRightArrow">
            <a:avLst>
              <a:gd name="adj1" fmla="val 50000"/>
              <a:gd name="adj2" fmla="val 70000"/>
            </a:avLst>
          </a:prstGeom>
          <a:solidFill>
            <a:srgbClr val="66CCFF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54284" name="AutoShape 12"/>
          <p:cNvSpPr>
            <a:spLocks noChangeArrowheads="1"/>
          </p:cNvSpPr>
          <p:nvPr/>
        </p:nvSpPr>
        <p:spPr bwMode="auto">
          <a:xfrm>
            <a:off x="6172200" y="4495800"/>
            <a:ext cx="1600200" cy="457200"/>
          </a:xfrm>
          <a:prstGeom prst="leftRightArrow">
            <a:avLst>
              <a:gd name="adj1" fmla="val 50000"/>
              <a:gd name="adj2" fmla="val 70000"/>
            </a:avLst>
          </a:prstGeom>
          <a:solidFill>
            <a:srgbClr val="66CCFF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6553200" y="1295400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itchFamily="18" charset="0"/>
              </a:rPr>
              <a:t>口</a:t>
            </a:r>
            <a:r>
              <a:rPr kumimoji="1" lang="en-US" altLang="zh-CN" sz="2400">
                <a:latin typeface="Times New Roman" pitchFamily="18" charset="0"/>
              </a:rPr>
              <a:t>A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6324600" y="21336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PA0~PA7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54287" name="Text Box 15"/>
          <p:cNvSpPr txBox="1">
            <a:spLocks noChangeArrowheads="1"/>
          </p:cNvSpPr>
          <p:nvPr/>
        </p:nvSpPr>
        <p:spPr bwMode="auto">
          <a:xfrm>
            <a:off x="6637338" y="281940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itchFamily="18" charset="0"/>
              </a:rPr>
              <a:t>口</a:t>
            </a:r>
            <a:r>
              <a:rPr kumimoji="1" lang="en-US" altLang="zh-CN" sz="2400">
                <a:latin typeface="Times New Roman" pitchFamily="18" charset="0"/>
              </a:rPr>
              <a:t>B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6340475" y="3505200"/>
            <a:ext cx="140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PB0~PB7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6264275" y="4953000"/>
            <a:ext cx="140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PC0~PC5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6629400" y="411480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itchFamily="18" charset="0"/>
              </a:rPr>
              <a:t>口</a:t>
            </a:r>
            <a:r>
              <a:rPr kumimoji="1" lang="en-US" altLang="zh-CN" sz="2400">
                <a:latin typeface="Times New Roman" pitchFamily="18" charset="0"/>
              </a:rPr>
              <a:t>C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>
            <a:off x="2286000" y="12954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1327150" y="1066800"/>
            <a:ext cx="938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IO/ M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1905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4" name="AutoShape 22"/>
          <p:cNvSpPr>
            <a:spLocks noChangeArrowheads="1"/>
          </p:cNvSpPr>
          <p:nvPr/>
        </p:nvSpPr>
        <p:spPr bwMode="auto">
          <a:xfrm>
            <a:off x="1736725" y="1905000"/>
            <a:ext cx="1600200" cy="457200"/>
          </a:xfrm>
          <a:prstGeom prst="leftRightArrow">
            <a:avLst>
              <a:gd name="adj1" fmla="val 50000"/>
              <a:gd name="adj2" fmla="val 70000"/>
            </a:avLst>
          </a:prstGeom>
          <a:solidFill>
            <a:srgbClr val="66CCFF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54295" name="Text Box 23"/>
          <p:cNvSpPr txBox="1">
            <a:spLocks noChangeArrowheads="1"/>
          </p:cNvSpPr>
          <p:nvPr/>
        </p:nvSpPr>
        <p:spPr bwMode="auto">
          <a:xfrm>
            <a:off x="1752600" y="2286000"/>
            <a:ext cx="153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AD0~AD7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54296" name="Text Box 24"/>
          <p:cNvSpPr txBox="1">
            <a:spLocks noChangeArrowheads="1"/>
          </p:cNvSpPr>
          <p:nvPr/>
        </p:nvSpPr>
        <p:spPr bwMode="auto">
          <a:xfrm>
            <a:off x="1143000" y="2806700"/>
            <a:ext cx="11144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CE</a:t>
            </a:r>
            <a:endParaRPr kumimoji="1" lang="en-US" altLang="zh-CN" sz="2400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ALE</a:t>
            </a:r>
            <a:endParaRPr kumimoji="1" lang="en-US" altLang="zh-CN" sz="2400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RD</a:t>
            </a:r>
            <a:endParaRPr kumimoji="1" lang="en-US" altLang="zh-CN" sz="2400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WR</a:t>
            </a:r>
            <a:endParaRPr kumimoji="1" lang="en-US" altLang="zh-CN" sz="2400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RESET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2286000" y="2971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>
            <a:off x="1752600" y="2895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9" name="Line 27"/>
          <p:cNvSpPr>
            <a:spLocks noChangeShapeType="1"/>
          </p:cNvSpPr>
          <p:nvPr/>
        </p:nvSpPr>
        <p:spPr bwMode="auto">
          <a:xfrm>
            <a:off x="2286000" y="3352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>
            <a:off x="2286000" y="3733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>
            <a:off x="2286000" y="4114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>
            <a:off x="2286000" y="4495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1752600" y="3581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>
            <a:off x="1752600" y="3962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>
            <a:off x="2286000" y="4876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6" name="Rectangle 34"/>
          <p:cNvSpPr>
            <a:spLocks noChangeArrowheads="1"/>
          </p:cNvSpPr>
          <p:nvPr/>
        </p:nvSpPr>
        <p:spPr bwMode="auto">
          <a:xfrm>
            <a:off x="831850" y="4708525"/>
            <a:ext cx="145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>
                <a:latin typeface="Times New Roman" pitchFamily="18" charset="0"/>
                <a:ea typeface="黑体" pitchFamily="49" charset="-122"/>
              </a:rPr>
              <a:t>定时器输入</a:t>
            </a:r>
            <a:endParaRPr kumimoji="1" lang="zh-CN" altLang="en-US" sz="200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2292350" y="5257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8" name="Rectangle 36"/>
          <p:cNvSpPr>
            <a:spLocks noChangeArrowheads="1"/>
          </p:cNvSpPr>
          <p:nvPr/>
        </p:nvSpPr>
        <p:spPr bwMode="auto">
          <a:xfrm>
            <a:off x="838200" y="5089525"/>
            <a:ext cx="145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>
                <a:latin typeface="Times New Roman" pitchFamily="18" charset="0"/>
                <a:ea typeface="黑体" pitchFamily="49" charset="-122"/>
              </a:rPr>
              <a:t>定时器输出</a:t>
            </a:r>
            <a:endParaRPr kumimoji="1" lang="zh-CN" altLang="en-US" sz="200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54309" name="Text Box 37"/>
          <p:cNvSpPr txBox="1">
            <a:spLocks noChangeArrowheads="1"/>
          </p:cNvSpPr>
          <p:nvPr/>
        </p:nvSpPr>
        <p:spPr bwMode="auto">
          <a:xfrm>
            <a:off x="381000" y="2514600"/>
            <a:ext cx="5334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E07CE8"/>
                </a:solidFill>
                <a:latin typeface="Times New Roman" pitchFamily="18" charset="0"/>
                <a:ea typeface="黑体" pitchFamily="49" charset="-122"/>
              </a:rPr>
              <a:t>接单片机</a:t>
            </a:r>
            <a:endParaRPr kumimoji="1" lang="zh-CN" altLang="en-US" sz="2400">
              <a:solidFill>
                <a:srgbClr val="E07CE8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54310" name="Text Box 38"/>
          <p:cNvSpPr txBox="1">
            <a:spLocks noChangeArrowheads="1"/>
          </p:cNvSpPr>
          <p:nvPr/>
        </p:nvSpPr>
        <p:spPr bwMode="auto">
          <a:xfrm>
            <a:off x="8077200" y="1447800"/>
            <a:ext cx="533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E07CE8"/>
                </a:solidFill>
                <a:latin typeface="Times New Roman" pitchFamily="18" charset="0"/>
                <a:ea typeface="黑体" pitchFamily="49" charset="-122"/>
              </a:rPr>
              <a:t>接外设</a:t>
            </a:r>
            <a:endParaRPr kumimoji="1" lang="zh-CN" altLang="en-US" sz="2400">
              <a:solidFill>
                <a:srgbClr val="E07CE8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54311" name="Text Box 39"/>
          <p:cNvSpPr txBox="1">
            <a:spLocks noChangeArrowheads="1"/>
          </p:cNvSpPr>
          <p:nvPr/>
        </p:nvSpPr>
        <p:spPr bwMode="auto">
          <a:xfrm>
            <a:off x="8077200" y="2774950"/>
            <a:ext cx="533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E07CE8"/>
                </a:solidFill>
                <a:latin typeface="Times New Roman" pitchFamily="18" charset="0"/>
                <a:ea typeface="黑体" pitchFamily="49" charset="-122"/>
              </a:rPr>
              <a:t>接外设</a:t>
            </a:r>
            <a:endParaRPr kumimoji="1" lang="zh-CN" altLang="en-US" sz="2400">
              <a:solidFill>
                <a:srgbClr val="E07CE8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54312" name="Text Box 40"/>
          <p:cNvSpPr txBox="1">
            <a:spLocks noChangeArrowheads="1"/>
          </p:cNvSpPr>
          <p:nvPr/>
        </p:nvSpPr>
        <p:spPr bwMode="auto">
          <a:xfrm>
            <a:off x="8077200" y="4146550"/>
            <a:ext cx="533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E07CE8"/>
                </a:solidFill>
                <a:latin typeface="Times New Roman" pitchFamily="18" charset="0"/>
                <a:ea typeface="黑体" pitchFamily="49" charset="-122"/>
              </a:rPr>
              <a:t>接外设</a:t>
            </a:r>
            <a:endParaRPr kumimoji="1" lang="zh-CN" altLang="en-US" sz="2400">
              <a:solidFill>
                <a:srgbClr val="E07CE8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900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352800" y="228600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400">
                <a:solidFill>
                  <a:srgbClr val="E07CE8"/>
                </a:solidFill>
                <a:latin typeface="黑体" pitchFamily="49" charset="-122"/>
                <a:ea typeface="黑体" pitchFamily="49" charset="-122"/>
              </a:rPr>
              <a:t>8155</a:t>
            </a:r>
            <a:r>
              <a:rPr kumimoji="1" lang="zh-CN" altLang="en-US" sz="2400">
                <a:solidFill>
                  <a:srgbClr val="E07CE8"/>
                </a:solidFill>
                <a:latin typeface="黑体" pitchFamily="49" charset="-122"/>
                <a:ea typeface="黑体" pitchFamily="49" charset="-122"/>
              </a:rPr>
              <a:t>引脚功能</a:t>
            </a:r>
            <a:endParaRPr kumimoji="1" lang="zh-CN" altLang="en-US" sz="2400">
              <a:solidFill>
                <a:srgbClr val="E07CE8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546600" y="4776788"/>
            <a:ext cx="9239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kumimoji="1" lang="zh-CN" altLang="en-US" sz="1600">
              <a:latin typeface="Times New Roman" pitchFamily="18" charset="0"/>
            </a:endParaRPr>
          </a:p>
          <a:p>
            <a:pPr eaLnBrk="0" hangingPunct="0"/>
            <a:endParaRPr kumimoji="1" lang="zh-CN" altLang="en-US" sz="1600">
              <a:latin typeface="Times New Roman" pitchFamily="18" charset="0"/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4319588" y="904875"/>
            <a:ext cx="762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PC3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PC4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 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 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PC5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 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IO/ M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CE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RD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WR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ALE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AD0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AD1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AD2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AD3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AD4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AD5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AD6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AD7</a:t>
            </a:r>
            <a:endParaRPr kumimoji="1" lang="en-US" altLang="zh-CN" sz="1700" b="1">
              <a:latin typeface="Times New Roman" pitchFamily="18" charset="0"/>
            </a:endParaRP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Vss</a:t>
            </a:r>
            <a:endParaRPr kumimoji="1" lang="en-US" altLang="zh-CN" sz="1700" b="1">
              <a:latin typeface="Times New Roman" pitchFamily="18" charset="0"/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8183563" y="904875"/>
            <a:ext cx="579437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Vcc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PC2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PC1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PC0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PB7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PB6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PB5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PB4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PB3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PB2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PB1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PB0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PA7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PA6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PA5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PA4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PA3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PA2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PA1</a:t>
            </a:r>
            <a:endParaRPr kumimoji="1" lang="en-US" altLang="zh-CN" sz="17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PA0</a:t>
            </a:r>
            <a:endParaRPr kumimoji="1" lang="en-US" altLang="zh-CN" sz="1700" b="1">
              <a:latin typeface="Times New Roman" pitchFamily="18" charset="0"/>
            </a:endParaRPr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>
            <a:off x="4624388" y="303847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04" name="Group 8"/>
          <p:cNvGrpSpPr/>
          <p:nvPr/>
        </p:nvGrpSpPr>
        <p:grpSpPr bwMode="auto">
          <a:xfrm>
            <a:off x="5462588" y="904875"/>
            <a:ext cx="2362200" cy="5181600"/>
            <a:chOff x="816" y="1728"/>
            <a:chExt cx="1488" cy="1968"/>
          </a:xfrm>
        </p:grpSpPr>
        <p:sp>
          <p:nvSpPr>
            <p:cNvPr id="55425" name="Rectangle 9"/>
            <p:cNvSpPr>
              <a:spLocks noChangeArrowheads="1"/>
            </p:cNvSpPr>
            <p:nvPr/>
          </p:nvSpPr>
          <p:spPr bwMode="auto">
            <a:xfrm>
              <a:off x="816" y="1728"/>
              <a:ext cx="1488" cy="19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26" name="Text Box 10"/>
            <p:cNvSpPr txBox="1">
              <a:spLocks noChangeArrowheads="1"/>
            </p:cNvSpPr>
            <p:nvPr/>
          </p:nvSpPr>
          <p:spPr bwMode="auto">
            <a:xfrm>
              <a:off x="1296" y="2652"/>
              <a:ext cx="50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itchFamily="18" charset="0"/>
                </a:rPr>
                <a:t>8155</a:t>
              </a:r>
              <a:endParaRPr kumimoji="1" lang="en-US" altLang="zh-CN" sz="24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55427" name="Freeform 11"/>
            <p:cNvSpPr/>
            <p:nvPr/>
          </p:nvSpPr>
          <p:spPr bwMode="auto">
            <a:xfrm>
              <a:off x="1344" y="1728"/>
              <a:ext cx="384" cy="66"/>
            </a:xfrm>
            <a:custGeom>
              <a:avLst/>
              <a:gdLst>
                <a:gd name="T0" fmla="*/ 0 w 384"/>
                <a:gd name="T1" fmla="*/ 0 h 112"/>
                <a:gd name="T2" fmla="*/ 144 w 384"/>
                <a:gd name="T3" fmla="*/ 57 h 112"/>
                <a:gd name="T4" fmla="*/ 240 w 384"/>
                <a:gd name="T5" fmla="*/ 57 h 112"/>
                <a:gd name="T6" fmla="*/ 336 w 384"/>
                <a:gd name="T7" fmla="*/ 28 h 112"/>
                <a:gd name="T8" fmla="*/ 384 w 384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0"/>
                  </a:moveTo>
                  <a:cubicBezTo>
                    <a:pt x="52" y="40"/>
                    <a:pt x="104" y="80"/>
                    <a:pt x="144" y="96"/>
                  </a:cubicBezTo>
                  <a:cubicBezTo>
                    <a:pt x="184" y="112"/>
                    <a:pt x="208" y="104"/>
                    <a:pt x="240" y="96"/>
                  </a:cubicBezTo>
                  <a:cubicBezTo>
                    <a:pt x="272" y="88"/>
                    <a:pt x="312" y="64"/>
                    <a:pt x="336" y="48"/>
                  </a:cubicBezTo>
                  <a:cubicBezTo>
                    <a:pt x="360" y="32"/>
                    <a:pt x="372" y="16"/>
                    <a:pt x="38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305" name="Line 12"/>
          <p:cNvSpPr>
            <a:spLocks noChangeShapeType="1"/>
          </p:cNvSpPr>
          <p:nvPr/>
        </p:nvSpPr>
        <p:spPr bwMode="auto">
          <a:xfrm>
            <a:off x="4700588" y="273367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06" name="Group 13"/>
          <p:cNvGrpSpPr/>
          <p:nvPr/>
        </p:nvGrpSpPr>
        <p:grpSpPr bwMode="auto">
          <a:xfrm>
            <a:off x="5081588" y="1057275"/>
            <a:ext cx="381000" cy="4940300"/>
            <a:chOff x="576" y="960"/>
            <a:chExt cx="240" cy="2680"/>
          </a:xfrm>
        </p:grpSpPr>
        <p:sp>
          <p:nvSpPr>
            <p:cNvPr id="55405" name="Line 14"/>
            <p:cNvSpPr>
              <a:spLocks noChangeShapeType="1"/>
            </p:cNvSpPr>
            <p:nvPr/>
          </p:nvSpPr>
          <p:spPr bwMode="auto">
            <a:xfrm>
              <a:off x="576" y="181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6" name="Line 15"/>
            <p:cNvSpPr>
              <a:spLocks noChangeShapeType="1"/>
            </p:cNvSpPr>
            <p:nvPr/>
          </p:nvSpPr>
          <p:spPr bwMode="auto">
            <a:xfrm>
              <a:off x="576" y="195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7" name="Line 16"/>
            <p:cNvSpPr>
              <a:spLocks noChangeShapeType="1"/>
            </p:cNvSpPr>
            <p:nvPr/>
          </p:nvSpPr>
          <p:spPr bwMode="auto">
            <a:xfrm>
              <a:off x="576" y="209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8" name="Line 17"/>
            <p:cNvSpPr>
              <a:spLocks noChangeShapeType="1"/>
            </p:cNvSpPr>
            <p:nvPr/>
          </p:nvSpPr>
          <p:spPr bwMode="auto">
            <a:xfrm>
              <a:off x="576" y="223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9" name="Line 18"/>
            <p:cNvSpPr>
              <a:spLocks noChangeShapeType="1"/>
            </p:cNvSpPr>
            <p:nvPr/>
          </p:nvSpPr>
          <p:spPr bwMode="auto">
            <a:xfrm>
              <a:off x="576" y="2375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0" name="Line 19"/>
            <p:cNvSpPr>
              <a:spLocks noChangeShapeType="1"/>
            </p:cNvSpPr>
            <p:nvPr/>
          </p:nvSpPr>
          <p:spPr bwMode="auto">
            <a:xfrm>
              <a:off x="576" y="2515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1" name="Line 20"/>
            <p:cNvSpPr>
              <a:spLocks noChangeShapeType="1"/>
            </p:cNvSpPr>
            <p:nvPr/>
          </p:nvSpPr>
          <p:spPr bwMode="auto">
            <a:xfrm>
              <a:off x="576" y="265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2" name="Line 21"/>
            <p:cNvSpPr>
              <a:spLocks noChangeShapeType="1"/>
            </p:cNvSpPr>
            <p:nvPr/>
          </p:nvSpPr>
          <p:spPr bwMode="auto">
            <a:xfrm>
              <a:off x="576" y="279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3" name="Line 22"/>
            <p:cNvSpPr>
              <a:spLocks noChangeShapeType="1"/>
            </p:cNvSpPr>
            <p:nvPr/>
          </p:nvSpPr>
          <p:spPr bwMode="auto">
            <a:xfrm>
              <a:off x="576" y="2937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4" name="Line 23"/>
            <p:cNvSpPr>
              <a:spLocks noChangeShapeType="1"/>
            </p:cNvSpPr>
            <p:nvPr/>
          </p:nvSpPr>
          <p:spPr bwMode="auto">
            <a:xfrm>
              <a:off x="576" y="307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5" name="Line 24"/>
            <p:cNvSpPr>
              <a:spLocks noChangeShapeType="1"/>
            </p:cNvSpPr>
            <p:nvPr/>
          </p:nvSpPr>
          <p:spPr bwMode="auto">
            <a:xfrm>
              <a:off x="576" y="321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6" name="Line 25"/>
            <p:cNvSpPr>
              <a:spLocks noChangeShapeType="1"/>
            </p:cNvSpPr>
            <p:nvPr/>
          </p:nvSpPr>
          <p:spPr bwMode="auto">
            <a:xfrm>
              <a:off x="576" y="3359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7" name="Line 26"/>
            <p:cNvSpPr>
              <a:spLocks noChangeShapeType="1"/>
            </p:cNvSpPr>
            <p:nvPr/>
          </p:nvSpPr>
          <p:spPr bwMode="auto">
            <a:xfrm>
              <a:off x="576" y="3499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8" name="Line 27"/>
            <p:cNvSpPr>
              <a:spLocks noChangeShapeType="1"/>
            </p:cNvSpPr>
            <p:nvPr/>
          </p:nvSpPr>
          <p:spPr bwMode="auto">
            <a:xfrm>
              <a:off x="576" y="364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9" name="Line 28"/>
            <p:cNvSpPr>
              <a:spLocks noChangeShapeType="1"/>
            </p:cNvSpPr>
            <p:nvPr/>
          </p:nvSpPr>
          <p:spPr bwMode="auto">
            <a:xfrm>
              <a:off x="576" y="96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0" name="Line 29"/>
            <p:cNvSpPr>
              <a:spLocks noChangeShapeType="1"/>
            </p:cNvSpPr>
            <p:nvPr/>
          </p:nvSpPr>
          <p:spPr bwMode="auto">
            <a:xfrm>
              <a:off x="576" y="1101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1" name="Line 30"/>
            <p:cNvSpPr>
              <a:spLocks noChangeShapeType="1"/>
            </p:cNvSpPr>
            <p:nvPr/>
          </p:nvSpPr>
          <p:spPr bwMode="auto">
            <a:xfrm>
              <a:off x="576" y="124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2" name="Line 31"/>
            <p:cNvSpPr>
              <a:spLocks noChangeShapeType="1"/>
            </p:cNvSpPr>
            <p:nvPr/>
          </p:nvSpPr>
          <p:spPr bwMode="auto">
            <a:xfrm>
              <a:off x="576" y="138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3" name="Line 32"/>
            <p:cNvSpPr>
              <a:spLocks noChangeShapeType="1"/>
            </p:cNvSpPr>
            <p:nvPr/>
          </p:nvSpPr>
          <p:spPr bwMode="auto">
            <a:xfrm>
              <a:off x="576" y="152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4" name="Line 33"/>
            <p:cNvSpPr>
              <a:spLocks noChangeShapeType="1"/>
            </p:cNvSpPr>
            <p:nvPr/>
          </p:nvSpPr>
          <p:spPr bwMode="auto">
            <a:xfrm>
              <a:off x="576" y="166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07" name="Group 34"/>
          <p:cNvGrpSpPr/>
          <p:nvPr/>
        </p:nvGrpSpPr>
        <p:grpSpPr bwMode="auto">
          <a:xfrm>
            <a:off x="7824788" y="1057275"/>
            <a:ext cx="381000" cy="4940300"/>
            <a:chOff x="2304" y="970"/>
            <a:chExt cx="240" cy="2670"/>
          </a:xfrm>
        </p:grpSpPr>
        <p:sp>
          <p:nvSpPr>
            <p:cNvPr id="55385" name="Line 35"/>
            <p:cNvSpPr>
              <a:spLocks noChangeShapeType="1"/>
            </p:cNvSpPr>
            <p:nvPr/>
          </p:nvSpPr>
          <p:spPr bwMode="auto">
            <a:xfrm>
              <a:off x="2304" y="181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86" name="Line 36"/>
            <p:cNvSpPr>
              <a:spLocks noChangeShapeType="1"/>
            </p:cNvSpPr>
            <p:nvPr/>
          </p:nvSpPr>
          <p:spPr bwMode="auto">
            <a:xfrm>
              <a:off x="2304" y="195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87" name="Line 37"/>
            <p:cNvSpPr>
              <a:spLocks noChangeShapeType="1"/>
            </p:cNvSpPr>
            <p:nvPr/>
          </p:nvSpPr>
          <p:spPr bwMode="auto">
            <a:xfrm>
              <a:off x="2304" y="209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88" name="Line 38"/>
            <p:cNvSpPr>
              <a:spLocks noChangeShapeType="1"/>
            </p:cNvSpPr>
            <p:nvPr/>
          </p:nvSpPr>
          <p:spPr bwMode="auto">
            <a:xfrm>
              <a:off x="2304" y="223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89" name="Line 39"/>
            <p:cNvSpPr>
              <a:spLocks noChangeShapeType="1"/>
            </p:cNvSpPr>
            <p:nvPr/>
          </p:nvSpPr>
          <p:spPr bwMode="auto">
            <a:xfrm>
              <a:off x="2304" y="2375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0" name="Line 40"/>
            <p:cNvSpPr>
              <a:spLocks noChangeShapeType="1"/>
            </p:cNvSpPr>
            <p:nvPr/>
          </p:nvSpPr>
          <p:spPr bwMode="auto">
            <a:xfrm>
              <a:off x="2304" y="2515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1" name="Line 41"/>
            <p:cNvSpPr>
              <a:spLocks noChangeShapeType="1"/>
            </p:cNvSpPr>
            <p:nvPr/>
          </p:nvSpPr>
          <p:spPr bwMode="auto">
            <a:xfrm>
              <a:off x="2304" y="265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2" name="Line 42"/>
            <p:cNvSpPr>
              <a:spLocks noChangeShapeType="1"/>
            </p:cNvSpPr>
            <p:nvPr/>
          </p:nvSpPr>
          <p:spPr bwMode="auto">
            <a:xfrm>
              <a:off x="2304" y="279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3" name="Line 43"/>
            <p:cNvSpPr>
              <a:spLocks noChangeShapeType="1"/>
            </p:cNvSpPr>
            <p:nvPr/>
          </p:nvSpPr>
          <p:spPr bwMode="auto">
            <a:xfrm>
              <a:off x="2304" y="2937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4" name="Line 44"/>
            <p:cNvSpPr>
              <a:spLocks noChangeShapeType="1"/>
            </p:cNvSpPr>
            <p:nvPr/>
          </p:nvSpPr>
          <p:spPr bwMode="auto">
            <a:xfrm>
              <a:off x="2304" y="307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5" name="Line 45"/>
            <p:cNvSpPr>
              <a:spLocks noChangeShapeType="1"/>
            </p:cNvSpPr>
            <p:nvPr/>
          </p:nvSpPr>
          <p:spPr bwMode="auto">
            <a:xfrm>
              <a:off x="2304" y="321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6" name="Line 46"/>
            <p:cNvSpPr>
              <a:spLocks noChangeShapeType="1"/>
            </p:cNvSpPr>
            <p:nvPr/>
          </p:nvSpPr>
          <p:spPr bwMode="auto">
            <a:xfrm>
              <a:off x="2304" y="3359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7" name="Line 47"/>
            <p:cNvSpPr>
              <a:spLocks noChangeShapeType="1"/>
            </p:cNvSpPr>
            <p:nvPr/>
          </p:nvSpPr>
          <p:spPr bwMode="auto">
            <a:xfrm>
              <a:off x="2304" y="3499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8" name="Line 48"/>
            <p:cNvSpPr>
              <a:spLocks noChangeShapeType="1"/>
            </p:cNvSpPr>
            <p:nvPr/>
          </p:nvSpPr>
          <p:spPr bwMode="auto">
            <a:xfrm>
              <a:off x="2304" y="364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9" name="Line 49"/>
            <p:cNvSpPr>
              <a:spLocks noChangeShapeType="1"/>
            </p:cNvSpPr>
            <p:nvPr/>
          </p:nvSpPr>
          <p:spPr bwMode="auto">
            <a:xfrm>
              <a:off x="2304" y="97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0" name="Line 50"/>
            <p:cNvSpPr>
              <a:spLocks noChangeShapeType="1"/>
            </p:cNvSpPr>
            <p:nvPr/>
          </p:nvSpPr>
          <p:spPr bwMode="auto">
            <a:xfrm>
              <a:off x="2304" y="1111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1" name="Line 51"/>
            <p:cNvSpPr>
              <a:spLocks noChangeShapeType="1"/>
            </p:cNvSpPr>
            <p:nvPr/>
          </p:nvSpPr>
          <p:spPr bwMode="auto">
            <a:xfrm>
              <a:off x="2304" y="125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2" name="Line 52"/>
            <p:cNvSpPr>
              <a:spLocks noChangeShapeType="1"/>
            </p:cNvSpPr>
            <p:nvPr/>
          </p:nvSpPr>
          <p:spPr bwMode="auto">
            <a:xfrm>
              <a:off x="2304" y="139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3" name="Line 53"/>
            <p:cNvSpPr>
              <a:spLocks noChangeShapeType="1"/>
            </p:cNvSpPr>
            <p:nvPr/>
          </p:nvSpPr>
          <p:spPr bwMode="auto">
            <a:xfrm>
              <a:off x="2304" y="153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4" name="Line 54"/>
            <p:cNvSpPr>
              <a:spLocks noChangeShapeType="1"/>
            </p:cNvSpPr>
            <p:nvPr/>
          </p:nvSpPr>
          <p:spPr bwMode="auto">
            <a:xfrm>
              <a:off x="2304" y="167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308" name="Rectangle 55"/>
          <p:cNvSpPr>
            <a:spLocks noChangeArrowheads="1"/>
          </p:cNvSpPr>
          <p:nvPr/>
        </p:nvSpPr>
        <p:spPr bwMode="auto">
          <a:xfrm>
            <a:off x="4010025" y="1406525"/>
            <a:ext cx="1147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b="1">
                <a:latin typeface="Times New Roman" pitchFamily="18" charset="0"/>
              </a:rPr>
              <a:t>TIMER IN</a:t>
            </a:r>
            <a:endParaRPr kumimoji="1" lang="en-US" altLang="zh-CN" sz="1600" b="1">
              <a:latin typeface="Times New Roman" pitchFamily="18" charset="0"/>
            </a:endParaRPr>
          </a:p>
        </p:txBody>
      </p:sp>
      <p:sp>
        <p:nvSpPr>
          <p:cNvPr id="55309" name="Rectangle 56"/>
          <p:cNvSpPr>
            <a:spLocks noChangeArrowheads="1"/>
          </p:cNvSpPr>
          <p:nvPr/>
        </p:nvSpPr>
        <p:spPr bwMode="auto">
          <a:xfrm>
            <a:off x="4378325" y="1666875"/>
            <a:ext cx="847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b="1">
                <a:latin typeface="Times New Roman" pitchFamily="18" charset="0"/>
              </a:rPr>
              <a:t>RESET</a:t>
            </a:r>
            <a:endParaRPr kumimoji="1" lang="en-US" altLang="zh-CN" sz="1600" b="1">
              <a:latin typeface="Times New Roman" pitchFamily="18" charset="0"/>
            </a:endParaRPr>
          </a:p>
        </p:txBody>
      </p:sp>
      <p:sp>
        <p:nvSpPr>
          <p:cNvPr id="55310" name="Rectangle 57"/>
          <p:cNvSpPr>
            <a:spLocks noChangeArrowheads="1"/>
          </p:cNvSpPr>
          <p:nvPr/>
        </p:nvSpPr>
        <p:spPr bwMode="auto">
          <a:xfrm>
            <a:off x="3786188" y="2200275"/>
            <a:ext cx="1362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b="1">
                <a:latin typeface="Times New Roman" pitchFamily="18" charset="0"/>
              </a:rPr>
              <a:t>TIMER OUT</a:t>
            </a:r>
            <a:endParaRPr kumimoji="1" lang="en-US" altLang="zh-CN" sz="1600" b="1">
              <a:latin typeface="Times New Roman" pitchFamily="18" charset="0"/>
            </a:endParaRPr>
          </a:p>
        </p:txBody>
      </p:sp>
      <p:sp>
        <p:nvSpPr>
          <p:cNvPr id="55311" name="Line 58"/>
          <p:cNvSpPr>
            <a:spLocks noChangeShapeType="1"/>
          </p:cNvSpPr>
          <p:nvPr/>
        </p:nvSpPr>
        <p:spPr bwMode="auto">
          <a:xfrm>
            <a:off x="4776788" y="25050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12" name="Line 59"/>
          <p:cNvSpPr>
            <a:spLocks noChangeShapeType="1"/>
          </p:cNvSpPr>
          <p:nvPr/>
        </p:nvSpPr>
        <p:spPr bwMode="auto">
          <a:xfrm>
            <a:off x="4624388" y="326707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13" name="Group 60"/>
          <p:cNvGrpSpPr/>
          <p:nvPr/>
        </p:nvGrpSpPr>
        <p:grpSpPr bwMode="auto">
          <a:xfrm>
            <a:off x="690563" y="766763"/>
            <a:ext cx="1173162" cy="593725"/>
            <a:chOff x="0" y="384"/>
            <a:chExt cx="668" cy="374"/>
          </a:xfrm>
        </p:grpSpPr>
        <p:sp>
          <p:nvSpPr>
            <p:cNvPr id="55383" name="Rectangle 61"/>
            <p:cNvSpPr>
              <a:spLocks noChangeArrowheads="1"/>
            </p:cNvSpPr>
            <p:nvPr/>
          </p:nvSpPr>
          <p:spPr bwMode="auto">
            <a:xfrm>
              <a:off x="43" y="384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AD0-AD7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84" name="Rectangle 62"/>
            <p:cNvSpPr>
              <a:spLocks noChangeArrowheads="1"/>
            </p:cNvSpPr>
            <p:nvPr/>
          </p:nvSpPr>
          <p:spPr bwMode="auto">
            <a:xfrm>
              <a:off x="0" y="384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14" name="Group 63"/>
          <p:cNvGrpSpPr/>
          <p:nvPr/>
        </p:nvGrpSpPr>
        <p:grpSpPr bwMode="auto">
          <a:xfrm>
            <a:off x="1863725" y="766763"/>
            <a:ext cx="1408113" cy="593725"/>
            <a:chOff x="668" y="384"/>
            <a:chExt cx="802" cy="374"/>
          </a:xfrm>
        </p:grpSpPr>
        <p:sp>
          <p:nvSpPr>
            <p:cNvPr id="55381" name="Rectangle 64"/>
            <p:cNvSpPr>
              <a:spLocks noChangeArrowheads="1"/>
            </p:cNvSpPr>
            <p:nvPr/>
          </p:nvSpPr>
          <p:spPr bwMode="auto">
            <a:xfrm>
              <a:off x="711" y="384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三态地址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数据线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82" name="Rectangle 65"/>
            <p:cNvSpPr>
              <a:spLocks noChangeArrowheads="1"/>
            </p:cNvSpPr>
            <p:nvPr/>
          </p:nvSpPr>
          <p:spPr bwMode="auto">
            <a:xfrm>
              <a:off x="668" y="384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15" name="Group 66"/>
          <p:cNvGrpSpPr/>
          <p:nvPr/>
        </p:nvGrpSpPr>
        <p:grpSpPr bwMode="auto">
          <a:xfrm>
            <a:off x="690563" y="1360488"/>
            <a:ext cx="1173162" cy="593725"/>
            <a:chOff x="0" y="758"/>
            <a:chExt cx="668" cy="374"/>
          </a:xfrm>
        </p:grpSpPr>
        <p:sp>
          <p:nvSpPr>
            <p:cNvPr id="55379" name="Rectangle 67"/>
            <p:cNvSpPr>
              <a:spLocks noChangeArrowheads="1"/>
            </p:cNvSpPr>
            <p:nvPr/>
          </p:nvSpPr>
          <p:spPr bwMode="auto">
            <a:xfrm>
              <a:off x="43" y="758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80" name="Rectangle 68"/>
            <p:cNvSpPr>
              <a:spLocks noChangeArrowheads="1"/>
            </p:cNvSpPr>
            <p:nvPr/>
          </p:nvSpPr>
          <p:spPr bwMode="auto">
            <a:xfrm>
              <a:off x="0" y="758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  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IO/ M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  <a:p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  <a:p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55316" name="Group 69"/>
          <p:cNvGrpSpPr/>
          <p:nvPr/>
        </p:nvGrpSpPr>
        <p:grpSpPr bwMode="auto">
          <a:xfrm>
            <a:off x="1863725" y="1360488"/>
            <a:ext cx="1408113" cy="593725"/>
            <a:chOff x="668" y="758"/>
            <a:chExt cx="802" cy="374"/>
          </a:xfrm>
        </p:grpSpPr>
        <p:sp>
          <p:nvSpPr>
            <p:cNvPr id="55377" name="Rectangle 70"/>
            <p:cNvSpPr>
              <a:spLocks noChangeArrowheads="1"/>
            </p:cNvSpPr>
            <p:nvPr/>
          </p:nvSpPr>
          <p:spPr bwMode="auto">
            <a:xfrm>
              <a:off x="711" y="758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存储器选择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78" name="Rectangle 71"/>
            <p:cNvSpPr>
              <a:spLocks noChangeArrowheads="1"/>
            </p:cNvSpPr>
            <p:nvPr/>
          </p:nvSpPr>
          <p:spPr bwMode="auto">
            <a:xfrm>
              <a:off x="668" y="758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17" name="Group 72"/>
          <p:cNvGrpSpPr/>
          <p:nvPr/>
        </p:nvGrpSpPr>
        <p:grpSpPr bwMode="auto">
          <a:xfrm>
            <a:off x="685800" y="1981200"/>
            <a:ext cx="1173163" cy="533400"/>
            <a:chOff x="0" y="1132"/>
            <a:chExt cx="668" cy="460"/>
          </a:xfrm>
        </p:grpSpPr>
        <p:sp>
          <p:nvSpPr>
            <p:cNvPr id="55375" name="Rectangle 73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6" name="Rectangle 74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   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RD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55318" name="Group 75"/>
          <p:cNvGrpSpPr/>
          <p:nvPr/>
        </p:nvGrpSpPr>
        <p:grpSpPr bwMode="auto">
          <a:xfrm>
            <a:off x="1863725" y="1954213"/>
            <a:ext cx="1408113" cy="560387"/>
            <a:chOff x="668" y="1132"/>
            <a:chExt cx="802" cy="460"/>
          </a:xfrm>
        </p:grpSpPr>
        <p:sp>
          <p:nvSpPr>
            <p:cNvPr id="55373" name="Rectangle 76"/>
            <p:cNvSpPr>
              <a:spLocks noChangeArrowheads="1"/>
            </p:cNvSpPr>
            <p:nvPr/>
          </p:nvSpPr>
          <p:spPr bwMode="auto">
            <a:xfrm>
              <a:off x="711" y="1132"/>
              <a:ext cx="716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读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74" name="Rectangle 77"/>
            <p:cNvSpPr>
              <a:spLocks noChangeArrowheads="1"/>
            </p:cNvSpPr>
            <p:nvPr/>
          </p:nvSpPr>
          <p:spPr bwMode="auto">
            <a:xfrm>
              <a:off x="668" y="1132"/>
              <a:ext cx="802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19" name="Group 78"/>
          <p:cNvGrpSpPr/>
          <p:nvPr/>
        </p:nvGrpSpPr>
        <p:grpSpPr bwMode="auto">
          <a:xfrm>
            <a:off x="690563" y="2971800"/>
            <a:ext cx="1173162" cy="593725"/>
            <a:chOff x="0" y="1592"/>
            <a:chExt cx="668" cy="374"/>
          </a:xfrm>
        </p:grpSpPr>
        <p:sp>
          <p:nvSpPr>
            <p:cNvPr id="55371" name="Rectangle 79"/>
            <p:cNvSpPr>
              <a:spLocks noChangeArrowheads="1"/>
            </p:cNvSpPr>
            <p:nvPr/>
          </p:nvSpPr>
          <p:spPr bwMode="auto">
            <a:xfrm>
              <a:off x="43" y="1592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ALE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72" name="Rectangle 80"/>
            <p:cNvSpPr>
              <a:spLocks noChangeArrowheads="1"/>
            </p:cNvSpPr>
            <p:nvPr/>
          </p:nvSpPr>
          <p:spPr bwMode="auto">
            <a:xfrm>
              <a:off x="0" y="1592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20" name="Group 81"/>
          <p:cNvGrpSpPr/>
          <p:nvPr/>
        </p:nvGrpSpPr>
        <p:grpSpPr bwMode="auto">
          <a:xfrm>
            <a:off x="1863725" y="2971800"/>
            <a:ext cx="1408113" cy="593725"/>
            <a:chOff x="668" y="1592"/>
            <a:chExt cx="802" cy="374"/>
          </a:xfrm>
        </p:grpSpPr>
        <p:sp>
          <p:nvSpPr>
            <p:cNvPr id="55369" name="Rectangle 82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地址锁存允许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70" name="Rectangle 83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321" name="Rectangle 84"/>
          <p:cNvSpPr>
            <a:spLocks noChangeArrowheads="1"/>
          </p:cNvSpPr>
          <p:nvPr/>
        </p:nvSpPr>
        <p:spPr bwMode="auto">
          <a:xfrm>
            <a:off x="685800" y="762000"/>
            <a:ext cx="2590800" cy="1752600"/>
          </a:xfrm>
          <a:prstGeom prst="rect">
            <a:avLst/>
          </a:prstGeom>
          <a:noFill/>
          <a:ln w="11112">
            <a:solidFill>
              <a:srgbClr val="A0A0A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22" name="Line 85"/>
          <p:cNvSpPr>
            <a:spLocks noChangeShapeType="1"/>
          </p:cNvSpPr>
          <p:nvPr/>
        </p:nvSpPr>
        <p:spPr bwMode="auto">
          <a:xfrm>
            <a:off x="1066800" y="2057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23" name="Line 86"/>
          <p:cNvSpPr>
            <a:spLocks noChangeShapeType="1"/>
          </p:cNvSpPr>
          <p:nvPr/>
        </p:nvSpPr>
        <p:spPr bwMode="auto">
          <a:xfrm>
            <a:off x="1371600" y="1447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24" name="Line 87"/>
          <p:cNvSpPr>
            <a:spLocks noChangeShapeType="1"/>
          </p:cNvSpPr>
          <p:nvPr/>
        </p:nvSpPr>
        <p:spPr bwMode="auto">
          <a:xfrm>
            <a:off x="685800" y="2057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25" name="Group 88"/>
          <p:cNvGrpSpPr/>
          <p:nvPr/>
        </p:nvGrpSpPr>
        <p:grpSpPr bwMode="auto">
          <a:xfrm>
            <a:off x="1868488" y="2514600"/>
            <a:ext cx="1408112" cy="457200"/>
            <a:chOff x="668" y="1592"/>
            <a:chExt cx="802" cy="374"/>
          </a:xfrm>
        </p:grpSpPr>
        <p:sp>
          <p:nvSpPr>
            <p:cNvPr id="55367" name="Rectangle 89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写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68" name="Rectangle 90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26" name="Group 91"/>
          <p:cNvGrpSpPr/>
          <p:nvPr/>
        </p:nvGrpSpPr>
        <p:grpSpPr bwMode="auto">
          <a:xfrm>
            <a:off x="685800" y="2514600"/>
            <a:ext cx="1173163" cy="457200"/>
            <a:chOff x="0" y="1132"/>
            <a:chExt cx="668" cy="460"/>
          </a:xfrm>
        </p:grpSpPr>
        <p:sp>
          <p:nvSpPr>
            <p:cNvPr id="55365" name="Rectangle 92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6" name="Rectangle 93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   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WR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55327" name="Line 94"/>
          <p:cNvSpPr>
            <a:spLocks noChangeShapeType="1"/>
          </p:cNvSpPr>
          <p:nvPr/>
        </p:nvSpPr>
        <p:spPr bwMode="auto">
          <a:xfrm>
            <a:off x="1066800" y="2590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28" name="Group 95"/>
          <p:cNvGrpSpPr/>
          <p:nvPr/>
        </p:nvGrpSpPr>
        <p:grpSpPr bwMode="auto">
          <a:xfrm>
            <a:off x="1868488" y="3581400"/>
            <a:ext cx="1408112" cy="457200"/>
            <a:chOff x="668" y="1592"/>
            <a:chExt cx="802" cy="374"/>
          </a:xfrm>
        </p:grpSpPr>
        <p:sp>
          <p:nvSpPr>
            <p:cNvPr id="55363" name="Rectangle 96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选片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64" name="Rectangle 97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29" name="Group 98"/>
          <p:cNvGrpSpPr/>
          <p:nvPr/>
        </p:nvGrpSpPr>
        <p:grpSpPr bwMode="auto">
          <a:xfrm>
            <a:off x="685800" y="3581400"/>
            <a:ext cx="1173163" cy="457200"/>
            <a:chOff x="0" y="1132"/>
            <a:chExt cx="668" cy="460"/>
          </a:xfrm>
        </p:grpSpPr>
        <p:sp>
          <p:nvSpPr>
            <p:cNvPr id="55361" name="Rectangle 99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2" name="Rectangle 100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   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CE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55330" name="Group 101"/>
          <p:cNvGrpSpPr/>
          <p:nvPr/>
        </p:nvGrpSpPr>
        <p:grpSpPr bwMode="auto">
          <a:xfrm>
            <a:off x="1868488" y="4038600"/>
            <a:ext cx="1408112" cy="533400"/>
            <a:chOff x="668" y="1592"/>
            <a:chExt cx="802" cy="374"/>
          </a:xfrm>
        </p:grpSpPr>
        <p:sp>
          <p:nvSpPr>
            <p:cNvPr id="55359" name="Rectangle 102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定时器输入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60" name="Rectangle 103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1" name="Group 104"/>
          <p:cNvGrpSpPr/>
          <p:nvPr/>
        </p:nvGrpSpPr>
        <p:grpSpPr bwMode="auto">
          <a:xfrm>
            <a:off x="685800" y="4038600"/>
            <a:ext cx="1173163" cy="533400"/>
            <a:chOff x="0" y="1132"/>
            <a:chExt cx="668" cy="460"/>
          </a:xfrm>
        </p:grpSpPr>
        <p:sp>
          <p:nvSpPr>
            <p:cNvPr id="55357" name="Rectangle 105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8" name="Rectangle 106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TIMER IN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55332" name="Line 107"/>
          <p:cNvSpPr>
            <a:spLocks noChangeShapeType="1"/>
          </p:cNvSpPr>
          <p:nvPr/>
        </p:nvSpPr>
        <p:spPr bwMode="auto">
          <a:xfrm>
            <a:off x="1143000" y="36417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33" name="Group 108"/>
          <p:cNvGrpSpPr/>
          <p:nvPr/>
        </p:nvGrpSpPr>
        <p:grpSpPr bwMode="auto">
          <a:xfrm>
            <a:off x="1868488" y="4572000"/>
            <a:ext cx="1408112" cy="533400"/>
            <a:chOff x="668" y="1592"/>
            <a:chExt cx="802" cy="374"/>
          </a:xfrm>
        </p:grpSpPr>
        <p:sp>
          <p:nvSpPr>
            <p:cNvPr id="55355" name="Rectangle 109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定时器输出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56" name="Rectangle 110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4" name="Group 111"/>
          <p:cNvGrpSpPr/>
          <p:nvPr/>
        </p:nvGrpSpPr>
        <p:grpSpPr bwMode="auto">
          <a:xfrm>
            <a:off x="685800" y="4572000"/>
            <a:ext cx="1173163" cy="533400"/>
            <a:chOff x="0" y="1132"/>
            <a:chExt cx="668" cy="460"/>
          </a:xfrm>
        </p:grpSpPr>
        <p:sp>
          <p:nvSpPr>
            <p:cNvPr id="55353" name="Rectangle 112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4" name="Rectangle 113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TIMER OUT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55335" name="Group 114"/>
          <p:cNvGrpSpPr/>
          <p:nvPr/>
        </p:nvGrpSpPr>
        <p:grpSpPr bwMode="auto">
          <a:xfrm>
            <a:off x="685800" y="5105400"/>
            <a:ext cx="1173163" cy="457200"/>
            <a:chOff x="0" y="384"/>
            <a:chExt cx="668" cy="374"/>
          </a:xfrm>
        </p:grpSpPr>
        <p:sp>
          <p:nvSpPr>
            <p:cNvPr id="55351" name="Rectangle 115"/>
            <p:cNvSpPr>
              <a:spLocks noChangeArrowheads="1"/>
            </p:cNvSpPr>
            <p:nvPr/>
          </p:nvSpPr>
          <p:spPr bwMode="auto">
            <a:xfrm>
              <a:off x="43" y="384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PA0-PA7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52" name="Rectangle 116"/>
            <p:cNvSpPr>
              <a:spLocks noChangeArrowheads="1"/>
            </p:cNvSpPr>
            <p:nvPr/>
          </p:nvSpPr>
          <p:spPr bwMode="auto">
            <a:xfrm>
              <a:off x="0" y="384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6" name="Group 117"/>
          <p:cNvGrpSpPr/>
          <p:nvPr/>
        </p:nvGrpSpPr>
        <p:grpSpPr bwMode="auto">
          <a:xfrm>
            <a:off x="1858963" y="5105400"/>
            <a:ext cx="1408112" cy="457200"/>
            <a:chOff x="668" y="384"/>
            <a:chExt cx="802" cy="374"/>
          </a:xfrm>
        </p:grpSpPr>
        <p:sp>
          <p:nvSpPr>
            <p:cNvPr id="55349" name="Rectangle 118"/>
            <p:cNvSpPr>
              <a:spLocks noChangeArrowheads="1"/>
            </p:cNvSpPr>
            <p:nvPr/>
          </p:nvSpPr>
          <p:spPr bwMode="auto">
            <a:xfrm>
              <a:off x="711" y="384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A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口端口线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50" name="Rectangle 119"/>
            <p:cNvSpPr>
              <a:spLocks noChangeArrowheads="1"/>
            </p:cNvSpPr>
            <p:nvPr/>
          </p:nvSpPr>
          <p:spPr bwMode="auto">
            <a:xfrm>
              <a:off x="668" y="384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7" name="Group 120"/>
          <p:cNvGrpSpPr/>
          <p:nvPr/>
        </p:nvGrpSpPr>
        <p:grpSpPr bwMode="auto">
          <a:xfrm>
            <a:off x="685800" y="5562600"/>
            <a:ext cx="1173163" cy="457200"/>
            <a:chOff x="0" y="384"/>
            <a:chExt cx="668" cy="374"/>
          </a:xfrm>
        </p:grpSpPr>
        <p:sp>
          <p:nvSpPr>
            <p:cNvPr id="55347" name="Rectangle 121"/>
            <p:cNvSpPr>
              <a:spLocks noChangeArrowheads="1"/>
            </p:cNvSpPr>
            <p:nvPr/>
          </p:nvSpPr>
          <p:spPr bwMode="auto">
            <a:xfrm>
              <a:off x="43" y="384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PB0-PB7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48" name="Rectangle 122"/>
            <p:cNvSpPr>
              <a:spLocks noChangeArrowheads="1"/>
            </p:cNvSpPr>
            <p:nvPr/>
          </p:nvSpPr>
          <p:spPr bwMode="auto">
            <a:xfrm>
              <a:off x="0" y="384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8" name="Group 123"/>
          <p:cNvGrpSpPr/>
          <p:nvPr/>
        </p:nvGrpSpPr>
        <p:grpSpPr bwMode="auto">
          <a:xfrm>
            <a:off x="1858963" y="5562600"/>
            <a:ext cx="1408112" cy="457200"/>
            <a:chOff x="668" y="384"/>
            <a:chExt cx="802" cy="374"/>
          </a:xfrm>
        </p:grpSpPr>
        <p:sp>
          <p:nvSpPr>
            <p:cNvPr id="55345" name="Rectangle 124"/>
            <p:cNvSpPr>
              <a:spLocks noChangeArrowheads="1"/>
            </p:cNvSpPr>
            <p:nvPr/>
          </p:nvSpPr>
          <p:spPr bwMode="auto">
            <a:xfrm>
              <a:off x="711" y="384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B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口端口线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46" name="Rectangle 125"/>
            <p:cNvSpPr>
              <a:spLocks noChangeArrowheads="1"/>
            </p:cNvSpPr>
            <p:nvPr/>
          </p:nvSpPr>
          <p:spPr bwMode="auto">
            <a:xfrm>
              <a:off x="668" y="384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9" name="Group 126"/>
          <p:cNvGrpSpPr/>
          <p:nvPr/>
        </p:nvGrpSpPr>
        <p:grpSpPr bwMode="auto">
          <a:xfrm>
            <a:off x="685800" y="6019800"/>
            <a:ext cx="1173163" cy="457200"/>
            <a:chOff x="0" y="384"/>
            <a:chExt cx="668" cy="374"/>
          </a:xfrm>
        </p:grpSpPr>
        <p:sp>
          <p:nvSpPr>
            <p:cNvPr id="55343" name="Rectangle 127"/>
            <p:cNvSpPr>
              <a:spLocks noChangeArrowheads="1"/>
            </p:cNvSpPr>
            <p:nvPr/>
          </p:nvSpPr>
          <p:spPr bwMode="auto">
            <a:xfrm>
              <a:off x="43" y="384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PC0-PC5</a:t>
              </a:r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44" name="Rectangle 128"/>
            <p:cNvSpPr>
              <a:spLocks noChangeArrowheads="1"/>
            </p:cNvSpPr>
            <p:nvPr/>
          </p:nvSpPr>
          <p:spPr bwMode="auto">
            <a:xfrm>
              <a:off x="0" y="384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40" name="Group 129"/>
          <p:cNvGrpSpPr/>
          <p:nvPr/>
        </p:nvGrpSpPr>
        <p:grpSpPr bwMode="auto">
          <a:xfrm>
            <a:off x="1858963" y="6019800"/>
            <a:ext cx="1408112" cy="457200"/>
            <a:chOff x="668" y="384"/>
            <a:chExt cx="802" cy="374"/>
          </a:xfrm>
        </p:grpSpPr>
        <p:sp>
          <p:nvSpPr>
            <p:cNvPr id="55341" name="Rectangle 130"/>
            <p:cNvSpPr>
              <a:spLocks noChangeArrowheads="1"/>
            </p:cNvSpPr>
            <p:nvPr/>
          </p:nvSpPr>
          <p:spPr bwMode="auto">
            <a:xfrm>
              <a:off x="711" y="384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C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口端口线</a:t>
              </a:r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42" name="Rectangle 131"/>
            <p:cNvSpPr>
              <a:spLocks noChangeArrowheads="1"/>
            </p:cNvSpPr>
            <p:nvPr/>
          </p:nvSpPr>
          <p:spPr bwMode="auto">
            <a:xfrm>
              <a:off x="668" y="384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46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23" name="Line 3"/>
          <p:cNvSpPr>
            <a:spLocks noChangeShapeType="1"/>
          </p:cNvSpPr>
          <p:nvPr/>
        </p:nvSpPr>
        <p:spPr bwMode="auto">
          <a:xfrm flipH="1">
            <a:off x="2346325" y="2705100"/>
            <a:ext cx="68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 flipH="1">
            <a:off x="2346325" y="2705100"/>
            <a:ext cx="68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325" name="Group 5"/>
          <p:cNvGrpSpPr/>
          <p:nvPr/>
        </p:nvGrpSpPr>
        <p:grpSpPr bwMode="auto">
          <a:xfrm>
            <a:off x="922338" y="415925"/>
            <a:ext cx="1743075" cy="439738"/>
            <a:chOff x="0" y="0"/>
            <a:chExt cx="633" cy="374"/>
          </a:xfrm>
        </p:grpSpPr>
        <p:sp>
          <p:nvSpPr>
            <p:cNvPr id="56399" name="Rectangle 6"/>
            <p:cNvSpPr>
              <a:spLocks noChangeArrowheads="1"/>
            </p:cNvSpPr>
            <p:nvPr/>
          </p:nvSpPr>
          <p:spPr bwMode="auto">
            <a:xfrm>
              <a:off x="43" y="0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PA0-PA7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400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26" name="Group 8"/>
          <p:cNvGrpSpPr/>
          <p:nvPr/>
        </p:nvGrpSpPr>
        <p:grpSpPr bwMode="auto">
          <a:xfrm>
            <a:off x="2665413" y="415925"/>
            <a:ext cx="5556250" cy="439738"/>
            <a:chOff x="633" y="0"/>
            <a:chExt cx="2018" cy="374"/>
          </a:xfrm>
        </p:grpSpPr>
        <p:sp>
          <p:nvSpPr>
            <p:cNvPr id="56397" name="Rectangle 9"/>
            <p:cNvSpPr>
              <a:spLocks noChangeArrowheads="1"/>
            </p:cNvSpPr>
            <p:nvPr/>
          </p:nvSpPr>
          <p:spPr bwMode="auto">
            <a:xfrm>
              <a:off x="676" y="0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A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的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线（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位，接外设）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8" name="Rectangle 10"/>
            <p:cNvSpPr>
              <a:spLocks noChangeArrowheads="1"/>
            </p:cNvSpPr>
            <p:nvPr/>
          </p:nvSpPr>
          <p:spPr bwMode="auto">
            <a:xfrm>
              <a:off x="633" y="0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27" name="Group 11"/>
          <p:cNvGrpSpPr/>
          <p:nvPr/>
        </p:nvGrpSpPr>
        <p:grpSpPr bwMode="auto">
          <a:xfrm>
            <a:off x="922338" y="855663"/>
            <a:ext cx="1743075" cy="439737"/>
            <a:chOff x="0" y="374"/>
            <a:chExt cx="633" cy="374"/>
          </a:xfrm>
        </p:grpSpPr>
        <p:sp>
          <p:nvSpPr>
            <p:cNvPr id="56395" name="Rectangle 12"/>
            <p:cNvSpPr>
              <a:spLocks noChangeArrowheads="1"/>
            </p:cNvSpPr>
            <p:nvPr/>
          </p:nvSpPr>
          <p:spPr bwMode="auto">
            <a:xfrm>
              <a:off x="43" y="374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PB0-PB7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6" name="Rectangle 13"/>
            <p:cNvSpPr>
              <a:spLocks noChangeArrowheads="1"/>
            </p:cNvSpPr>
            <p:nvPr/>
          </p:nvSpPr>
          <p:spPr bwMode="auto">
            <a:xfrm>
              <a:off x="0" y="374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28" name="Group 14"/>
          <p:cNvGrpSpPr/>
          <p:nvPr/>
        </p:nvGrpSpPr>
        <p:grpSpPr bwMode="auto">
          <a:xfrm>
            <a:off x="2665413" y="855663"/>
            <a:ext cx="5556250" cy="439737"/>
            <a:chOff x="633" y="374"/>
            <a:chExt cx="2018" cy="374"/>
          </a:xfrm>
        </p:grpSpPr>
        <p:sp>
          <p:nvSpPr>
            <p:cNvPr id="56393" name="Rectangle 15"/>
            <p:cNvSpPr>
              <a:spLocks noChangeArrowheads="1"/>
            </p:cNvSpPr>
            <p:nvPr/>
          </p:nvSpPr>
          <p:spPr bwMode="auto">
            <a:xfrm>
              <a:off x="676" y="374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B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的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线（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位，接外设）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4" name="Rectangle 16"/>
            <p:cNvSpPr>
              <a:spLocks noChangeArrowheads="1"/>
            </p:cNvSpPr>
            <p:nvPr/>
          </p:nvSpPr>
          <p:spPr bwMode="auto">
            <a:xfrm>
              <a:off x="633" y="374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29" name="Group 17"/>
          <p:cNvGrpSpPr/>
          <p:nvPr/>
        </p:nvGrpSpPr>
        <p:grpSpPr bwMode="auto">
          <a:xfrm>
            <a:off x="922338" y="1295400"/>
            <a:ext cx="1743075" cy="439738"/>
            <a:chOff x="0" y="748"/>
            <a:chExt cx="633" cy="374"/>
          </a:xfrm>
        </p:grpSpPr>
        <p:sp>
          <p:nvSpPr>
            <p:cNvPr id="56391" name="Rectangle 18"/>
            <p:cNvSpPr>
              <a:spLocks noChangeArrowheads="1"/>
            </p:cNvSpPr>
            <p:nvPr/>
          </p:nvSpPr>
          <p:spPr bwMode="auto">
            <a:xfrm>
              <a:off x="43" y="748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PC0-PC5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2" name="Rectangle 19"/>
            <p:cNvSpPr>
              <a:spLocks noChangeArrowheads="1"/>
            </p:cNvSpPr>
            <p:nvPr/>
          </p:nvSpPr>
          <p:spPr bwMode="auto">
            <a:xfrm>
              <a:off x="0" y="748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0" name="Group 20"/>
          <p:cNvGrpSpPr/>
          <p:nvPr/>
        </p:nvGrpSpPr>
        <p:grpSpPr bwMode="auto">
          <a:xfrm>
            <a:off x="2667000" y="1295400"/>
            <a:ext cx="5556250" cy="439738"/>
            <a:chOff x="633" y="748"/>
            <a:chExt cx="2018" cy="374"/>
          </a:xfrm>
        </p:grpSpPr>
        <p:sp>
          <p:nvSpPr>
            <p:cNvPr id="56389" name="Rectangle 21"/>
            <p:cNvSpPr>
              <a:spLocks noChangeArrowheads="1"/>
            </p:cNvSpPr>
            <p:nvPr/>
          </p:nvSpPr>
          <p:spPr bwMode="auto">
            <a:xfrm>
              <a:off x="676" y="748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C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的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线（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6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位，接外设）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0" name="Rectangle 22"/>
            <p:cNvSpPr>
              <a:spLocks noChangeArrowheads="1"/>
            </p:cNvSpPr>
            <p:nvPr/>
          </p:nvSpPr>
          <p:spPr bwMode="auto">
            <a:xfrm>
              <a:off x="633" y="748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1" name="Group 23"/>
          <p:cNvGrpSpPr/>
          <p:nvPr/>
        </p:nvGrpSpPr>
        <p:grpSpPr bwMode="auto">
          <a:xfrm>
            <a:off x="922338" y="1735138"/>
            <a:ext cx="1743075" cy="963612"/>
            <a:chOff x="0" y="1122"/>
            <a:chExt cx="633" cy="546"/>
          </a:xfrm>
        </p:grpSpPr>
        <p:sp>
          <p:nvSpPr>
            <p:cNvPr id="56387" name="Rectangle 24"/>
            <p:cNvSpPr>
              <a:spLocks noChangeArrowheads="1"/>
            </p:cNvSpPr>
            <p:nvPr/>
          </p:nvSpPr>
          <p:spPr bwMode="auto">
            <a:xfrm>
              <a:off x="43" y="1122"/>
              <a:ext cx="547" cy="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AD0-AD7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88" name="Rectangle 25"/>
            <p:cNvSpPr>
              <a:spLocks noChangeArrowheads="1"/>
            </p:cNvSpPr>
            <p:nvPr/>
          </p:nvSpPr>
          <p:spPr bwMode="auto">
            <a:xfrm>
              <a:off x="0" y="1122"/>
              <a:ext cx="633" cy="546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2" name="Group 26"/>
          <p:cNvGrpSpPr/>
          <p:nvPr/>
        </p:nvGrpSpPr>
        <p:grpSpPr bwMode="auto">
          <a:xfrm>
            <a:off x="2667000" y="1735138"/>
            <a:ext cx="5554663" cy="963612"/>
            <a:chOff x="633" y="1122"/>
            <a:chExt cx="2018" cy="546"/>
          </a:xfrm>
        </p:grpSpPr>
        <p:sp>
          <p:nvSpPr>
            <p:cNvPr id="56385" name="Rectangle 27"/>
            <p:cNvSpPr>
              <a:spLocks noChangeArrowheads="1"/>
            </p:cNvSpPr>
            <p:nvPr/>
          </p:nvSpPr>
          <p:spPr bwMode="auto">
            <a:xfrm>
              <a:off x="676" y="1122"/>
              <a:ext cx="1932" cy="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三态地址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数据复用线（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位，一般接单片机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P0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口，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CPU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8155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之间的地址、数据、命令、状态等信号都通过它来传送）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86" name="Rectangle 28"/>
            <p:cNvSpPr>
              <a:spLocks noChangeArrowheads="1"/>
            </p:cNvSpPr>
            <p:nvPr/>
          </p:nvSpPr>
          <p:spPr bwMode="auto">
            <a:xfrm>
              <a:off x="633" y="1122"/>
              <a:ext cx="2018" cy="546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3" name="Group 29"/>
          <p:cNvGrpSpPr/>
          <p:nvPr/>
        </p:nvGrpSpPr>
        <p:grpSpPr bwMode="auto">
          <a:xfrm>
            <a:off x="922338" y="2690813"/>
            <a:ext cx="1743075" cy="776287"/>
            <a:chOff x="0" y="1668"/>
            <a:chExt cx="633" cy="460"/>
          </a:xfrm>
        </p:grpSpPr>
        <p:sp>
          <p:nvSpPr>
            <p:cNvPr id="56383" name="Rectangle 30"/>
            <p:cNvSpPr>
              <a:spLocks noChangeArrowheads="1"/>
            </p:cNvSpPr>
            <p:nvPr/>
          </p:nvSpPr>
          <p:spPr bwMode="auto">
            <a:xfrm>
              <a:off x="43" y="1668"/>
              <a:ext cx="547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6384" name="Rectangle 31"/>
            <p:cNvSpPr>
              <a:spLocks noChangeArrowheads="1"/>
            </p:cNvSpPr>
            <p:nvPr/>
          </p:nvSpPr>
          <p:spPr bwMode="auto">
            <a:xfrm>
              <a:off x="0" y="1668"/>
              <a:ext cx="633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4" name="Group 32"/>
          <p:cNvGrpSpPr/>
          <p:nvPr/>
        </p:nvGrpSpPr>
        <p:grpSpPr bwMode="auto">
          <a:xfrm>
            <a:off x="2667000" y="2701925"/>
            <a:ext cx="5556250" cy="776288"/>
            <a:chOff x="633" y="1668"/>
            <a:chExt cx="2018" cy="460"/>
          </a:xfrm>
        </p:grpSpPr>
        <p:sp>
          <p:nvSpPr>
            <p:cNvPr id="56381" name="Rectangle 33"/>
            <p:cNvSpPr>
              <a:spLocks noChangeArrowheads="1"/>
            </p:cNvSpPr>
            <p:nvPr/>
          </p:nvSpPr>
          <p:spPr bwMode="auto">
            <a:xfrm>
              <a:off x="676" y="1668"/>
              <a:ext cx="193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存储器 选择控制 </a:t>
              </a:r>
              <a:r>
                <a:rPr kumimoji="1" lang="zh-CN" altLang="en-US" sz="2000">
                  <a:latin typeface="Times New Roman" pitchFamily="18" charset="0"/>
                  <a:ea typeface="黑体" pitchFamily="49" charset="-122"/>
                </a:rPr>
                <a:t>“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</a:t>
              </a:r>
              <a:r>
                <a:rPr kumimoji="1" lang="en-US" altLang="zh-CN" sz="2000">
                  <a:latin typeface="Times New Roman" pitchFamily="18" charset="0"/>
                  <a:ea typeface="黑体" pitchFamily="49" charset="-122"/>
                </a:rPr>
                <a:t>”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选择片内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RAM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                       </a:t>
              </a:r>
              <a:r>
                <a:rPr kumimoji="1" lang="en-US" altLang="zh-CN" sz="2000">
                  <a:latin typeface="Times New Roman" pitchFamily="18" charset="0"/>
                  <a:ea typeface="黑体" pitchFamily="49" charset="-122"/>
                </a:rPr>
                <a:t>“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en-US" altLang="zh-CN" sz="2000">
                  <a:latin typeface="Times New Roman" pitchFamily="18" charset="0"/>
                  <a:ea typeface="黑体" pitchFamily="49" charset="-122"/>
                </a:rPr>
                <a:t>”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选择片内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82" name="Rectangle 34"/>
            <p:cNvSpPr>
              <a:spLocks noChangeArrowheads="1"/>
            </p:cNvSpPr>
            <p:nvPr/>
          </p:nvSpPr>
          <p:spPr bwMode="auto">
            <a:xfrm>
              <a:off x="633" y="1668"/>
              <a:ext cx="201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5" name="Group 35"/>
          <p:cNvGrpSpPr/>
          <p:nvPr/>
        </p:nvGrpSpPr>
        <p:grpSpPr bwMode="auto">
          <a:xfrm>
            <a:off x="922338" y="3463925"/>
            <a:ext cx="1743075" cy="450850"/>
            <a:chOff x="0" y="2128"/>
            <a:chExt cx="633" cy="384"/>
          </a:xfrm>
        </p:grpSpPr>
        <p:sp>
          <p:nvSpPr>
            <p:cNvPr id="56379" name="Rectangle 36"/>
            <p:cNvSpPr>
              <a:spLocks noChangeArrowheads="1"/>
            </p:cNvSpPr>
            <p:nvPr/>
          </p:nvSpPr>
          <p:spPr bwMode="auto">
            <a:xfrm>
              <a:off x="43" y="2128"/>
              <a:ext cx="547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TIMER IN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80" name="Rectangle 37"/>
            <p:cNvSpPr>
              <a:spLocks noChangeArrowheads="1"/>
            </p:cNvSpPr>
            <p:nvPr/>
          </p:nvSpPr>
          <p:spPr bwMode="auto">
            <a:xfrm>
              <a:off x="0" y="2128"/>
              <a:ext cx="633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6" name="Group 38"/>
          <p:cNvGrpSpPr/>
          <p:nvPr/>
        </p:nvGrpSpPr>
        <p:grpSpPr bwMode="auto">
          <a:xfrm>
            <a:off x="2665413" y="3463925"/>
            <a:ext cx="5556250" cy="450850"/>
            <a:chOff x="633" y="2128"/>
            <a:chExt cx="2018" cy="384"/>
          </a:xfrm>
        </p:grpSpPr>
        <p:sp>
          <p:nvSpPr>
            <p:cNvPr id="56377" name="Rectangle 39"/>
            <p:cNvSpPr>
              <a:spLocks noChangeArrowheads="1"/>
            </p:cNvSpPr>
            <p:nvPr/>
          </p:nvSpPr>
          <p:spPr bwMode="auto">
            <a:xfrm>
              <a:off x="676" y="2128"/>
              <a:ext cx="193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8155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片内定时器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计数器的计数脉冲输入引脚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78" name="Rectangle 40"/>
            <p:cNvSpPr>
              <a:spLocks noChangeArrowheads="1"/>
            </p:cNvSpPr>
            <p:nvPr/>
          </p:nvSpPr>
          <p:spPr bwMode="auto">
            <a:xfrm>
              <a:off x="633" y="2128"/>
              <a:ext cx="2018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7" name="Group 41"/>
          <p:cNvGrpSpPr/>
          <p:nvPr/>
        </p:nvGrpSpPr>
        <p:grpSpPr bwMode="auto">
          <a:xfrm>
            <a:off x="922338" y="3914775"/>
            <a:ext cx="1743075" cy="452438"/>
            <a:chOff x="0" y="2512"/>
            <a:chExt cx="633" cy="384"/>
          </a:xfrm>
        </p:grpSpPr>
        <p:sp>
          <p:nvSpPr>
            <p:cNvPr id="56375" name="Rectangle 42"/>
            <p:cNvSpPr>
              <a:spLocks noChangeArrowheads="1"/>
            </p:cNvSpPr>
            <p:nvPr/>
          </p:nvSpPr>
          <p:spPr bwMode="auto">
            <a:xfrm>
              <a:off x="43" y="2512"/>
              <a:ext cx="547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TIMER OUT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76" name="Rectangle 43"/>
            <p:cNvSpPr>
              <a:spLocks noChangeArrowheads="1"/>
            </p:cNvSpPr>
            <p:nvPr/>
          </p:nvSpPr>
          <p:spPr bwMode="auto">
            <a:xfrm>
              <a:off x="0" y="2512"/>
              <a:ext cx="633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8" name="Group 44"/>
          <p:cNvGrpSpPr/>
          <p:nvPr/>
        </p:nvGrpSpPr>
        <p:grpSpPr bwMode="auto">
          <a:xfrm>
            <a:off x="2665413" y="3914775"/>
            <a:ext cx="5556250" cy="452438"/>
            <a:chOff x="633" y="2512"/>
            <a:chExt cx="2018" cy="384"/>
          </a:xfrm>
        </p:grpSpPr>
        <p:sp>
          <p:nvSpPr>
            <p:cNvPr id="56373" name="Rectangle 45"/>
            <p:cNvSpPr>
              <a:spLocks noChangeArrowheads="1"/>
            </p:cNvSpPr>
            <p:nvPr/>
          </p:nvSpPr>
          <p:spPr bwMode="auto">
            <a:xfrm>
              <a:off x="676" y="2512"/>
              <a:ext cx="193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8155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片内定时器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计数器的计满回零输出引脚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74" name="Rectangle 46"/>
            <p:cNvSpPr>
              <a:spLocks noChangeArrowheads="1"/>
            </p:cNvSpPr>
            <p:nvPr/>
          </p:nvSpPr>
          <p:spPr bwMode="auto">
            <a:xfrm>
              <a:off x="633" y="2512"/>
              <a:ext cx="2018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9" name="Group 47"/>
          <p:cNvGrpSpPr/>
          <p:nvPr/>
        </p:nvGrpSpPr>
        <p:grpSpPr bwMode="auto">
          <a:xfrm>
            <a:off x="922338" y="4367213"/>
            <a:ext cx="1743075" cy="711200"/>
            <a:chOff x="0" y="2896"/>
            <a:chExt cx="633" cy="374"/>
          </a:xfrm>
        </p:grpSpPr>
        <p:sp>
          <p:nvSpPr>
            <p:cNvPr id="56371" name="Rectangle 48"/>
            <p:cNvSpPr>
              <a:spLocks noChangeArrowheads="1"/>
            </p:cNvSpPr>
            <p:nvPr/>
          </p:nvSpPr>
          <p:spPr bwMode="auto">
            <a:xfrm>
              <a:off x="43" y="2896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6372" name="Rectangle 49"/>
            <p:cNvSpPr>
              <a:spLocks noChangeArrowheads="1"/>
            </p:cNvSpPr>
            <p:nvPr/>
          </p:nvSpPr>
          <p:spPr bwMode="auto">
            <a:xfrm>
              <a:off x="0" y="2896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0" name="Group 50"/>
          <p:cNvGrpSpPr/>
          <p:nvPr/>
        </p:nvGrpSpPr>
        <p:grpSpPr bwMode="auto">
          <a:xfrm>
            <a:off x="2665413" y="4367213"/>
            <a:ext cx="5556250" cy="711200"/>
            <a:chOff x="633" y="2896"/>
            <a:chExt cx="2018" cy="374"/>
          </a:xfrm>
        </p:grpSpPr>
        <p:sp>
          <p:nvSpPr>
            <p:cNvPr id="56369" name="Rectangle 51"/>
            <p:cNvSpPr>
              <a:spLocks noChangeArrowheads="1"/>
            </p:cNvSpPr>
            <p:nvPr/>
          </p:nvSpPr>
          <p:spPr bwMode="auto">
            <a:xfrm>
              <a:off x="676" y="2896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分别是对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8155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片内的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RAM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或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口的的读、写控制信号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70" name="Rectangle 52"/>
            <p:cNvSpPr>
              <a:spLocks noChangeArrowheads="1"/>
            </p:cNvSpPr>
            <p:nvPr/>
          </p:nvSpPr>
          <p:spPr bwMode="auto">
            <a:xfrm>
              <a:off x="633" y="2896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1" name="Group 53"/>
          <p:cNvGrpSpPr/>
          <p:nvPr/>
        </p:nvGrpSpPr>
        <p:grpSpPr bwMode="auto">
          <a:xfrm>
            <a:off x="922338" y="5078413"/>
            <a:ext cx="1743075" cy="450850"/>
            <a:chOff x="0" y="3270"/>
            <a:chExt cx="633" cy="384"/>
          </a:xfrm>
        </p:grpSpPr>
        <p:sp>
          <p:nvSpPr>
            <p:cNvPr id="56367" name="Rectangle 54"/>
            <p:cNvSpPr>
              <a:spLocks noChangeArrowheads="1"/>
            </p:cNvSpPr>
            <p:nvPr/>
          </p:nvSpPr>
          <p:spPr bwMode="auto">
            <a:xfrm>
              <a:off x="43" y="3270"/>
              <a:ext cx="547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ALE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68" name="Rectangle 55"/>
            <p:cNvSpPr>
              <a:spLocks noChangeArrowheads="1"/>
            </p:cNvSpPr>
            <p:nvPr/>
          </p:nvSpPr>
          <p:spPr bwMode="auto">
            <a:xfrm>
              <a:off x="0" y="3270"/>
              <a:ext cx="633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2" name="Group 56"/>
          <p:cNvGrpSpPr/>
          <p:nvPr/>
        </p:nvGrpSpPr>
        <p:grpSpPr bwMode="auto">
          <a:xfrm>
            <a:off x="2665413" y="5078413"/>
            <a:ext cx="5556250" cy="450850"/>
            <a:chOff x="633" y="3270"/>
            <a:chExt cx="2018" cy="384"/>
          </a:xfrm>
        </p:grpSpPr>
        <p:sp>
          <p:nvSpPr>
            <p:cNvPr id="56365" name="Rectangle 57"/>
            <p:cNvSpPr>
              <a:spLocks noChangeArrowheads="1"/>
            </p:cNvSpPr>
            <p:nvPr/>
          </p:nvSpPr>
          <p:spPr bwMode="auto">
            <a:xfrm>
              <a:off x="676" y="3270"/>
              <a:ext cx="193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地址锁存引脚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66" name="Rectangle 58"/>
            <p:cNvSpPr>
              <a:spLocks noChangeArrowheads="1"/>
            </p:cNvSpPr>
            <p:nvPr/>
          </p:nvSpPr>
          <p:spPr bwMode="auto">
            <a:xfrm>
              <a:off x="633" y="3270"/>
              <a:ext cx="2018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3" name="Group 59"/>
          <p:cNvGrpSpPr/>
          <p:nvPr/>
        </p:nvGrpSpPr>
        <p:grpSpPr bwMode="auto">
          <a:xfrm>
            <a:off x="922338" y="5529263"/>
            <a:ext cx="1743075" cy="373062"/>
            <a:chOff x="0" y="3654"/>
            <a:chExt cx="633" cy="374"/>
          </a:xfrm>
        </p:grpSpPr>
        <p:sp>
          <p:nvSpPr>
            <p:cNvPr id="56363" name="Rectangle 60"/>
            <p:cNvSpPr>
              <a:spLocks noChangeArrowheads="1"/>
            </p:cNvSpPr>
            <p:nvPr/>
          </p:nvSpPr>
          <p:spPr bwMode="auto">
            <a:xfrm>
              <a:off x="43" y="3654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6364" name="Rectangle 61"/>
            <p:cNvSpPr>
              <a:spLocks noChangeArrowheads="1"/>
            </p:cNvSpPr>
            <p:nvPr/>
          </p:nvSpPr>
          <p:spPr bwMode="auto">
            <a:xfrm>
              <a:off x="0" y="3654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4" name="Group 62"/>
          <p:cNvGrpSpPr/>
          <p:nvPr/>
        </p:nvGrpSpPr>
        <p:grpSpPr bwMode="auto">
          <a:xfrm>
            <a:off x="2665413" y="5529263"/>
            <a:ext cx="5556250" cy="373062"/>
            <a:chOff x="633" y="3654"/>
            <a:chExt cx="2018" cy="374"/>
          </a:xfrm>
        </p:grpSpPr>
        <p:sp>
          <p:nvSpPr>
            <p:cNvPr id="56361" name="Rectangle 63"/>
            <p:cNvSpPr>
              <a:spLocks noChangeArrowheads="1"/>
            </p:cNvSpPr>
            <p:nvPr/>
          </p:nvSpPr>
          <p:spPr bwMode="auto">
            <a:xfrm>
              <a:off x="676" y="3654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选片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62" name="Rectangle 64"/>
            <p:cNvSpPr>
              <a:spLocks noChangeArrowheads="1"/>
            </p:cNvSpPr>
            <p:nvPr/>
          </p:nvSpPr>
          <p:spPr bwMode="auto">
            <a:xfrm>
              <a:off x="633" y="3654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5" name="Group 65"/>
          <p:cNvGrpSpPr/>
          <p:nvPr/>
        </p:nvGrpSpPr>
        <p:grpSpPr bwMode="auto">
          <a:xfrm>
            <a:off x="922338" y="5902325"/>
            <a:ext cx="1743075" cy="439738"/>
            <a:chOff x="0" y="4028"/>
            <a:chExt cx="633" cy="374"/>
          </a:xfrm>
        </p:grpSpPr>
        <p:sp>
          <p:nvSpPr>
            <p:cNvPr id="56359" name="Rectangle 66"/>
            <p:cNvSpPr>
              <a:spLocks noChangeArrowheads="1"/>
            </p:cNvSpPr>
            <p:nvPr/>
          </p:nvSpPr>
          <p:spPr bwMode="auto">
            <a:xfrm>
              <a:off x="43" y="4028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RESET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60" name="Rectangle 67"/>
            <p:cNvSpPr>
              <a:spLocks noChangeArrowheads="1"/>
            </p:cNvSpPr>
            <p:nvPr/>
          </p:nvSpPr>
          <p:spPr bwMode="auto">
            <a:xfrm>
              <a:off x="0" y="4028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6" name="Group 68"/>
          <p:cNvGrpSpPr/>
          <p:nvPr/>
        </p:nvGrpSpPr>
        <p:grpSpPr bwMode="auto">
          <a:xfrm>
            <a:off x="2667000" y="5902325"/>
            <a:ext cx="5556250" cy="439738"/>
            <a:chOff x="633" y="4028"/>
            <a:chExt cx="2018" cy="374"/>
          </a:xfrm>
        </p:grpSpPr>
        <p:sp>
          <p:nvSpPr>
            <p:cNvPr id="56357" name="Rectangle 69"/>
            <p:cNvSpPr>
              <a:spLocks noChangeArrowheads="1"/>
            </p:cNvSpPr>
            <p:nvPr/>
          </p:nvSpPr>
          <p:spPr bwMode="auto">
            <a:xfrm>
              <a:off x="676" y="4028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复位引脚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58" name="Rectangle 70"/>
            <p:cNvSpPr>
              <a:spLocks noChangeArrowheads="1"/>
            </p:cNvSpPr>
            <p:nvPr/>
          </p:nvSpPr>
          <p:spPr bwMode="auto">
            <a:xfrm>
              <a:off x="633" y="4028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6347" name="Rectangle 71"/>
          <p:cNvSpPr>
            <a:spLocks noChangeArrowheads="1"/>
          </p:cNvSpPr>
          <p:nvPr/>
        </p:nvSpPr>
        <p:spPr bwMode="auto">
          <a:xfrm>
            <a:off x="914400" y="419100"/>
            <a:ext cx="7315200" cy="5486400"/>
          </a:xfrm>
          <a:prstGeom prst="rect">
            <a:avLst/>
          </a:prstGeom>
          <a:noFill/>
          <a:ln w="12700">
            <a:solidFill>
              <a:srgbClr val="A0A0A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48" name="Rectangle 72"/>
          <p:cNvSpPr>
            <a:spLocks noChangeArrowheads="1"/>
          </p:cNvSpPr>
          <p:nvPr/>
        </p:nvSpPr>
        <p:spPr bwMode="auto">
          <a:xfrm>
            <a:off x="1295400" y="2708275"/>
            <a:ext cx="868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2000">
                <a:latin typeface="宋体" pitchFamily="2" charset="-122"/>
              </a:rPr>
              <a:t>IO</a:t>
            </a:r>
            <a:r>
              <a:rPr kumimoji="1" lang="en-US" altLang="zh-CN" sz="2000">
                <a:latin typeface="黑体" pitchFamily="49" charset="-122"/>
                <a:ea typeface="黑体" pitchFamily="49" charset="-122"/>
              </a:rPr>
              <a:t>/ M</a:t>
            </a:r>
            <a:endParaRPr kumimoji="1" lang="en-US" altLang="zh-CN" sz="20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6349" name="Rectangle 73"/>
          <p:cNvSpPr>
            <a:spLocks noChangeArrowheads="1"/>
          </p:cNvSpPr>
          <p:nvPr/>
        </p:nvSpPr>
        <p:spPr bwMode="auto">
          <a:xfrm>
            <a:off x="1219200" y="4530725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2000">
                <a:latin typeface="黑体" pitchFamily="49" charset="-122"/>
                <a:ea typeface="黑体" pitchFamily="49" charset="-122"/>
              </a:rPr>
              <a:t>RD</a:t>
            </a:r>
            <a:r>
              <a:rPr kumimoji="1" lang="zh-CN" altLang="en-US" sz="2000">
                <a:latin typeface="黑体" pitchFamily="49" charset="-122"/>
                <a:ea typeface="黑体" pitchFamily="49" charset="-122"/>
              </a:rPr>
              <a:t>、</a:t>
            </a:r>
            <a:r>
              <a:rPr kumimoji="1" lang="en-US" altLang="zh-CN" sz="2000">
                <a:latin typeface="黑体" pitchFamily="49" charset="-122"/>
                <a:ea typeface="黑体" pitchFamily="49" charset="-122"/>
              </a:rPr>
              <a:t>WR</a:t>
            </a:r>
            <a:endParaRPr kumimoji="1" lang="en-US" altLang="zh-CN" sz="200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6350" name="Group 74"/>
          <p:cNvGrpSpPr/>
          <p:nvPr/>
        </p:nvGrpSpPr>
        <p:grpSpPr bwMode="auto">
          <a:xfrm>
            <a:off x="923925" y="5527675"/>
            <a:ext cx="1743075" cy="374650"/>
            <a:chOff x="0" y="3270"/>
            <a:chExt cx="633" cy="384"/>
          </a:xfrm>
        </p:grpSpPr>
        <p:sp>
          <p:nvSpPr>
            <p:cNvPr id="56355" name="Rectangle 75"/>
            <p:cNvSpPr>
              <a:spLocks noChangeArrowheads="1"/>
            </p:cNvSpPr>
            <p:nvPr/>
          </p:nvSpPr>
          <p:spPr bwMode="auto">
            <a:xfrm>
              <a:off x="43" y="3270"/>
              <a:ext cx="547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CE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56" name="Rectangle 76"/>
            <p:cNvSpPr>
              <a:spLocks noChangeArrowheads="1"/>
            </p:cNvSpPr>
            <p:nvPr/>
          </p:nvSpPr>
          <p:spPr bwMode="auto">
            <a:xfrm>
              <a:off x="0" y="3270"/>
              <a:ext cx="633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6351" name="Line 77"/>
          <p:cNvSpPr>
            <a:spLocks noChangeShapeType="1"/>
          </p:cNvSpPr>
          <p:nvPr/>
        </p:nvSpPr>
        <p:spPr bwMode="auto">
          <a:xfrm>
            <a:off x="1600200" y="55975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52" name="Line 78"/>
          <p:cNvSpPr>
            <a:spLocks noChangeShapeType="1"/>
          </p:cNvSpPr>
          <p:nvPr/>
        </p:nvSpPr>
        <p:spPr bwMode="auto">
          <a:xfrm>
            <a:off x="1828800" y="46069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53" name="Line 79"/>
          <p:cNvSpPr>
            <a:spLocks noChangeShapeType="1"/>
          </p:cNvSpPr>
          <p:nvPr/>
        </p:nvSpPr>
        <p:spPr bwMode="auto">
          <a:xfrm>
            <a:off x="1295400" y="46069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54" name="Line 80"/>
          <p:cNvSpPr>
            <a:spLocks noChangeShapeType="1"/>
          </p:cNvSpPr>
          <p:nvPr/>
        </p:nvSpPr>
        <p:spPr bwMode="auto">
          <a:xfrm>
            <a:off x="1828800" y="27781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9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05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9.5  </a:t>
            </a:r>
            <a:r>
              <a:rPr lang="en-US" altLang="zh-CN" b="1" smtClean="0">
                <a:latin typeface="Times New Roman" pitchFamily="18" charset="0"/>
              </a:rPr>
              <a:t>I/O</a:t>
            </a:r>
            <a:r>
              <a:rPr lang="zh-CN" altLang="en-US" sz="4000" smtClean="0"/>
              <a:t>接</a:t>
            </a:r>
            <a:r>
              <a:rPr lang="zh-CN" altLang="en-US" smtClean="0"/>
              <a:t>口的扩展</a:t>
            </a:r>
            <a:endParaRPr lang="zh-CN" altLang="en-US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b="1" dirty="0" smtClean="0"/>
              <a:t>             </a:t>
            </a:r>
            <a:r>
              <a:rPr lang="en-US" altLang="zh-CN" sz="2800" b="1" dirty="0" smtClean="0">
                <a:latin typeface="Times New Roman" pitchFamily="18" charset="0"/>
              </a:rPr>
              <a:t>MCS-51</a:t>
            </a:r>
            <a:r>
              <a:rPr lang="zh-CN" altLang="en-US" sz="2800" b="1" dirty="0" smtClean="0">
                <a:latin typeface="Times New Roman" pitchFamily="18" charset="0"/>
              </a:rPr>
              <a:t>单片机共有4个8位并行</a:t>
            </a:r>
            <a:r>
              <a:rPr lang="en-US" altLang="zh-CN" sz="2800" b="1" dirty="0" smtClean="0">
                <a:latin typeface="Times New Roman" pitchFamily="18" charset="0"/>
              </a:rPr>
              <a:t>I/O</a:t>
            </a:r>
            <a:r>
              <a:rPr lang="zh-CN" altLang="en-US" sz="2800" b="1" dirty="0" smtClean="0">
                <a:latin typeface="Times New Roman" pitchFamily="18" charset="0"/>
              </a:rPr>
              <a:t>口, 在外部扩展时</a:t>
            </a:r>
            <a:r>
              <a:rPr lang="en-US" altLang="zh-CN" sz="2800" b="1" dirty="0" smtClean="0">
                <a:latin typeface="Times New Roman" pitchFamily="18" charset="0"/>
              </a:rPr>
              <a:t>, P0</a:t>
            </a:r>
            <a:r>
              <a:rPr lang="zh-CN" altLang="en-US" sz="2800" b="1" dirty="0" smtClean="0">
                <a:latin typeface="Times New Roman" pitchFamily="18" charset="0"/>
              </a:rPr>
              <a:t>和</a:t>
            </a:r>
            <a:r>
              <a:rPr lang="en-US" altLang="zh-CN" sz="2800" b="1" dirty="0" smtClean="0">
                <a:latin typeface="Times New Roman" pitchFamily="18" charset="0"/>
              </a:rPr>
              <a:t>P2</a:t>
            </a:r>
            <a:r>
              <a:rPr lang="zh-CN" altLang="en-US" sz="2800" b="1" dirty="0" smtClean="0">
                <a:latin typeface="Times New Roman" pitchFamily="18" charset="0"/>
              </a:rPr>
              <a:t>口做为总线使用,  因而提供给用户的 </a:t>
            </a:r>
            <a:r>
              <a:rPr lang="en-US" altLang="zh-CN" sz="2800" b="1" dirty="0" smtClean="0">
                <a:latin typeface="Times New Roman" pitchFamily="18" charset="0"/>
              </a:rPr>
              <a:t>I /O</a:t>
            </a:r>
            <a:r>
              <a:rPr lang="zh-CN" altLang="en-US" sz="2800" b="1" dirty="0" smtClean="0">
                <a:latin typeface="Times New Roman" pitchFamily="18" charset="0"/>
              </a:rPr>
              <a:t>口就只有</a:t>
            </a:r>
            <a:r>
              <a:rPr lang="en-US" altLang="zh-CN" sz="2800" b="1" dirty="0" smtClean="0">
                <a:latin typeface="Times New Roman" pitchFamily="18" charset="0"/>
              </a:rPr>
              <a:t>P1</a:t>
            </a:r>
            <a:r>
              <a:rPr lang="zh-CN" altLang="en-US" sz="2800" b="1" dirty="0" smtClean="0">
                <a:latin typeface="Times New Roman" pitchFamily="18" charset="0"/>
              </a:rPr>
              <a:t>或</a:t>
            </a:r>
            <a:r>
              <a:rPr lang="en-US" altLang="zh-CN" sz="2800" b="1" dirty="0" smtClean="0">
                <a:latin typeface="Times New Roman" pitchFamily="18" charset="0"/>
              </a:rPr>
              <a:t>P3</a:t>
            </a:r>
            <a:r>
              <a:rPr lang="zh-CN" altLang="en-US" sz="2800" b="1" dirty="0" smtClean="0">
                <a:latin typeface="Times New Roman" pitchFamily="18" charset="0"/>
              </a:rPr>
              <a:t>口的部分口线，当所连接的外设较多时,  就必须扩展</a:t>
            </a:r>
            <a:r>
              <a:rPr lang="en-US" altLang="zh-CN" sz="2800" b="1" dirty="0" smtClean="0">
                <a:latin typeface="Times New Roman" pitchFamily="18" charset="0"/>
              </a:rPr>
              <a:t>I/O</a:t>
            </a:r>
            <a:r>
              <a:rPr lang="zh-CN" altLang="en-US" sz="2800" b="1" dirty="0" smtClean="0">
                <a:latin typeface="Times New Roman" pitchFamily="18" charset="0"/>
              </a:rPr>
              <a:t>接口。</a:t>
            </a:r>
            <a:endParaRPr lang="zh-CN" altLang="en-US" sz="28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</a:rPr>
              <a:t>             MCS-51</a:t>
            </a:r>
            <a:r>
              <a:rPr lang="zh-CN" altLang="en-US" sz="2800" b="1" dirty="0" smtClean="0">
                <a:latin typeface="Times New Roman" pitchFamily="18" charset="0"/>
              </a:rPr>
              <a:t>单片机扩展的</a:t>
            </a:r>
            <a:r>
              <a:rPr lang="en-US" altLang="zh-CN" sz="2800" b="1" dirty="0" smtClean="0">
                <a:latin typeface="Times New Roman" pitchFamily="18" charset="0"/>
              </a:rPr>
              <a:t>I/O</a:t>
            </a:r>
            <a:r>
              <a:rPr lang="zh-CN" altLang="en-US" sz="2800" b="1" dirty="0" smtClean="0">
                <a:latin typeface="Times New Roman" pitchFamily="18" charset="0"/>
              </a:rPr>
              <a:t>口和外部数据存储器统一编址， 采用相同的控制信号， 相同的寻址方式和相同的指令。</a:t>
            </a:r>
            <a:endParaRPr lang="zh-CN" altLang="en-US" sz="28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</a:rPr>
              <a:t>             扩展</a:t>
            </a:r>
            <a:r>
              <a:rPr lang="en-US" altLang="zh-CN" sz="2800" b="1" dirty="0" smtClean="0">
                <a:latin typeface="Times New Roman" pitchFamily="18" charset="0"/>
              </a:rPr>
              <a:t>I/O</a:t>
            </a:r>
            <a:r>
              <a:rPr lang="zh-CN" altLang="en-US" sz="2800" b="1" dirty="0" smtClean="0">
                <a:latin typeface="Times New Roman" pitchFamily="18" charset="0"/>
              </a:rPr>
              <a:t>所用的芯片有</a:t>
            </a:r>
            <a:r>
              <a:rPr lang="en-US" altLang="zh-CN" sz="2800" b="1" dirty="0">
                <a:latin typeface="Times New Roman" pitchFamily="18" charset="0"/>
              </a:rPr>
              <a:t>TTL</a:t>
            </a:r>
            <a:r>
              <a:rPr lang="zh-CN" altLang="en-US" sz="2800" b="1" dirty="0" smtClean="0">
                <a:latin typeface="Times New Roman" pitchFamily="18" charset="0"/>
              </a:rPr>
              <a:t>锁存器，缓冲器</a:t>
            </a:r>
            <a:r>
              <a:rPr lang="zh-CN" altLang="en-US" sz="2800" b="1" dirty="0">
                <a:latin typeface="Times New Roman" pitchFamily="18" charset="0"/>
              </a:rPr>
              <a:t>(如</a:t>
            </a:r>
            <a:r>
              <a:rPr lang="en-US" altLang="zh-CN" sz="2800" b="1" dirty="0">
                <a:latin typeface="Times New Roman" pitchFamily="18" charset="0"/>
              </a:rPr>
              <a:t>273,  244, 245</a:t>
            </a:r>
            <a:r>
              <a:rPr lang="zh-CN" altLang="en-US" sz="2800" b="1" dirty="0">
                <a:latin typeface="Times New Roman" pitchFamily="18" charset="0"/>
              </a:rPr>
              <a:t>等</a:t>
            </a:r>
            <a:r>
              <a:rPr lang="zh-CN" altLang="en-US" sz="2800" b="1" dirty="0" smtClean="0">
                <a:latin typeface="Times New Roman" pitchFamily="18" charset="0"/>
              </a:rPr>
              <a:t>)</a:t>
            </a:r>
            <a:r>
              <a:rPr lang="zh-CN" altLang="en-US" sz="2800" b="1" dirty="0">
                <a:latin typeface="Times New Roman" pitchFamily="18" charset="0"/>
              </a:rPr>
              <a:t>和</a:t>
            </a:r>
            <a:r>
              <a:rPr lang="zh-CN" altLang="en-US" sz="2800" b="1" dirty="0" smtClean="0">
                <a:latin typeface="Times New Roman" pitchFamily="18" charset="0"/>
              </a:rPr>
              <a:t>通用可编程芯片 ( 如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itchFamily="18" charset="0"/>
              </a:rPr>
              <a:t>825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itchFamily="18" charset="0"/>
              </a:rPr>
              <a:t>5</a:t>
            </a:r>
            <a:r>
              <a:rPr lang="en-US" altLang="zh-CN" sz="2800" b="1" dirty="0" smtClean="0">
                <a:latin typeface="Times New Roman" pitchFamily="18" charset="0"/>
              </a:rPr>
              <a:t>, 8155, 8253</a:t>
            </a:r>
            <a:r>
              <a:rPr lang="zh-CN" altLang="en-US" sz="2800" b="1" dirty="0" smtClean="0">
                <a:latin typeface="Times New Roman" pitchFamily="18" charset="0"/>
              </a:rPr>
              <a:t>等)，用户可根据系统的要求选择芯片。</a:t>
            </a:r>
            <a:endParaRPr lang="zh-CN" altLang="en-US" sz="2800" b="1" dirty="0" smtClean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1826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6019" grpId="0" autoUpdateAnimBg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</a:rPr>
              <a:t>	</a:t>
            </a:r>
            <a:r>
              <a:rPr lang="en-US" altLang="zh-CN" b="1" dirty="0" smtClean="0">
                <a:solidFill>
                  <a:schemeClr val="tx2"/>
                </a:solidFill>
                <a:latin typeface="宋体" pitchFamily="2" charset="-122"/>
              </a:rPr>
              <a:t>2</a:t>
            </a:r>
            <a:r>
              <a:rPr lang="zh-CN" altLang="en-US" b="1" dirty="0" smtClean="0">
                <a:solidFill>
                  <a:schemeClr val="tx2"/>
                </a:solidFill>
                <a:latin typeface="宋体" pitchFamily="2" charset="-122"/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</a:rPr>
              <a:t>8155</a:t>
            </a:r>
            <a:r>
              <a:rPr lang="zh-CN" altLang="en-US" b="1" dirty="0" smtClean="0">
                <a:latin typeface="宋体" pitchFamily="2" charset="-122"/>
              </a:rPr>
              <a:t>的</a:t>
            </a:r>
            <a:r>
              <a:rPr lang="en-US" altLang="zh-CN" b="1" dirty="0" smtClean="0">
                <a:latin typeface="宋体" pitchFamily="2" charset="-122"/>
              </a:rPr>
              <a:t>RAM</a:t>
            </a:r>
            <a:r>
              <a:rPr lang="zh-CN" altLang="en-US" b="1" dirty="0" smtClean="0">
                <a:latin typeface="宋体" pitchFamily="2" charset="-122"/>
              </a:rPr>
              <a:t>和</a:t>
            </a:r>
            <a:r>
              <a:rPr lang="en-US" altLang="zh-CN" b="1" dirty="0" smtClean="0">
                <a:latin typeface="宋体" pitchFamily="2" charset="-122"/>
              </a:rPr>
              <a:t>I/O</a:t>
            </a:r>
            <a:r>
              <a:rPr lang="zh-CN" altLang="en-US" b="1" dirty="0" smtClean="0">
                <a:latin typeface="宋体" pitchFamily="2" charset="-122"/>
              </a:rPr>
              <a:t>口地址</a:t>
            </a:r>
            <a:endParaRPr lang="zh-CN" altLang="en-US" b="1" dirty="0" smtClean="0">
              <a:latin typeface="宋体" pitchFamily="2" charset="-122"/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</a:rPr>
              <a:t>		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</a:rPr>
              <a:t>RAM</a:t>
            </a: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</a:rPr>
              <a:t>地址</a:t>
            </a:r>
            <a:r>
              <a:rPr lang="en-US" altLang="zh-CN" dirty="0" smtClean="0">
                <a:latin typeface="宋体" pitchFamily="2" charset="-122"/>
              </a:rPr>
              <a:t>----</a:t>
            </a:r>
            <a:r>
              <a:rPr lang="zh-CN" altLang="en-US" dirty="0" smtClean="0">
                <a:latin typeface="宋体" pitchFamily="2" charset="-122"/>
              </a:rPr>
              <a:t>当</a:t>
            </a:r>
            <a:r>
              <a:rPr lang="en-US" altLang="zh-CN" dirty="0" smtClean="0">
                <a:latin typeface="宋体" pitchFamily="2" charset="-122"/>
              </a:rPr>
              <a:t>IO/ M </a:t>
            </a:r>
            <a:r>
              <a:rPr lang="zh-CN" altLang="en-US" dirty="0" smtClean="0">
                <a:latin typeface="宋体" pitchFamily="2" charset="-122"/>
              </a:rPr>
              <a:t>加</a:t>
            </a:r>
            <a:r>
              <a:rPr lang="zh-CN" altLang="en-US" dirty="0" smtClean="0">
                <a:solidFill>
                  <a:srgbClr val="FFFF00"/>
                </a:solidFill>
                <a:latin typeface="宋体" pitchFamily="2" charset="-122"/>
              </a:rPr>
              <a:t>低电平</a:t>
            </a:r>
            <a:r>
              <a:rPr lang="zh-CN" altLang="en-US" dirty="0" smtClean="0">
                <a:latin typeface="宋体" pitchFamily="2" charset="-122"/>
              </a:rPr>
              <a:t>：</a:t>
            </a:r>
            <a:endParaRPr lang="zh-CN" altLang="en-US" dirty="0" smtClean="0"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</a:rPr>
              <a:t>		此时</a:t>
            </a:r>
            <a:r>
              <a:rPr lang="en-US" altLang="zh-CN" dirty="0" smtClean="0">
                <a:latin typeface="宋体" pitchFamily="2" charset="-122"/>
              </a:rPr>
              <a:t>AD0-AD7</a:t>
            </a:r>
            <a:r>
              <a:rPr lang="zh-CN" altLang="en-US" dirty="0" smtClean="0">
                <a:latin typeface="宋体" pitchFamily="2" charset="-122"/>
              </a:rPr>
              <a:t>上得到的地址值是指</a:t>
            </a:r>
            <a:r>
              <a:rPr lang="en-US" altLang="zh-CN" dirty="0" smtClean="0">
                <a:latin typeface="宋体" pitchFamily="2" charset="-122"/>
              </a:rPr>
              <a:t>8155</a:t>
            </a:r>
            <a:r>
              <a:rPr lang="zh-CN" altLang="en-US" dirty="0" smtClean="0">
                <a:latin typeface="宋体" pitchFamily="2" charset="-122"/>
              </a:rPr>
              <a:t>的某一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</a:rPr>
              <a:t>RAM</a:t>
            </a:r>
            <a:r>
              <a:rPr lang="zh-CN" altLang="en-US" dirty="0" smtClean="0">
                <a:latin typeface="宋体" pitchFamily="2" charset="-122"/>
              </a:rPr>
              <a:t>单元的地址，地址范围是：</a:t>
            </a:r>
            <a:endParaRPr lang="zh-CN" altLang="en-US" dirty="0" smtClean="0">
              <a:latin typeface="宋体" pitchFamily="2" charset="-122"/>
            </a:endParaRPr>
          </a:p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3333FF"/>
                </a:solidFill>
                <a:latin typeface="宋体" pitchFamily="2" charset="-122"/>
              </a:rPr>
              <a:t>0000 0000--1111 1111</a:t>
            </a:r>
            <a:endParaRPr lang="en-US" altLang="zh-CN" dirty="0" smtClean="0">
              <a:solidFill>
                <a:srgbClr val="3333FF"/>
              </a:solidFill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latin typeface="宋体" pitchFamily="2" charset="-122"/>
              </a:rPr>
              <a:t>		</a:t>
            </a:r>
            <a:r>
              <a:rPr lang="zh-CN" altLang="en-US" dirty="0" smtClean="0">
                <a:latin typeface="宋体" pitchFamily="2" charset="-122"/>
              </a:rPr>
              <a:t>分别指向</a:t>
            </a:r>
            <a:r>
              <a:rPr lang="en-US" altLang="zh-CN" dirty="0" smtClean="0">
                <a:latin typeface="宋体" pitchFamily="2" charset="-122"/>
              </a:rPr>
              <a:t>8155 RAM </a:t>
            </a:r>
            <a:r>
              <a:rPr lang="zh-CN" altLang="en-US" dirty="0" smtClean="0">
                <a:latin typeface="宋体" pitchFamily="2" charset="-122"/>
              </a:rPr>
              <a:t>的</a:t>
            </a:r>
            <a:r>
              <a:rPr lang="en-US" altLang="zh-CN" dirty="0" smtClean="0">
                <a:latin typeface="宋体" pitchFamily="2" charset="-122"/>
              </a:rPr>
              <a:t>256</a:t>
            </a:r>
            <a:r>
              <a:rPr lang="zh-CN" altLang="en-US" dirty="0" smtClean="0">
                <a:latin typeface="宋体" pitchFamily="2" charset="-122"/>
              </a:rPr>
              <a:t>个存储单元。</a:t>
            </a:r>
            <a:endParaRPr lang="zh-CN" altLang="en-US" dirty="0" smtClean="0"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	</a:t>
            </a:r>
            <a:endParaRPr lang="zh-CN" altLang="en-US" b="1" dirty="0" smtClean="0">
              <a:solidFill>
                <a:srgbClr val="FF0000"/>
              </a:solidFill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		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</a:rPr>
              <a:t>I/O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口地址</a:t>
            </a:r>
            <a:r>
              <a:rPr lang="en-US" altLang="zh-CN" dirty="0" smtClean="0">
                <a:latin typeface="宋体" pitchFamily="2" charset="-122"/>
              </a:rPr>
              <a:t>----</a:t>
            </a:r>
            <a:r>
              <a:rPr lang="zh-CN" altLang="en-US" dirty="0" smtClean="0">
                <a:latin typeface="宋体" pitchFamily="2" charset="-122"/>
              </a:rPr>
              <a:t>当</a:t>
            </a:r>
            <a:r>
              <a:rPr lang="en-US" altLang="zh-CN" dirty="0" smtClean="0">
                <a:latin typeface="宋体" pitchFamily="2" charset="-122"/>
              </a:rPr>
              <a:t>IO/ M </a:t>
            </a:r>
            <a:r>
              <a:rPr lang="zh-CN" altLang="en-US" dirty="0" smtClean="0">
                <a:latin typeface="宋体" pitchFamily="2" charset="-122"/>
              </a:rPr>
              <a:t>加</a:t>
            </a:r>
            <a:r>
              <a:rPr lang="zh-CN" altLang="en-US" dirty="0" smtClean="0">
                <a:solidFill>
                  <a:srgbClr val="FFFF00"/>
                </a:solidFill>
                <a:latin typeface="宋体" pitchFamily="2" charset="-122"/>
              </a:rPr>
              <a:t>高电平</a:t>
            </a:r>
            <a:r>
              <a:rPr lang="zh-CN" altLang="en-US" dirty="0" smtClean="0">
                <a:latin typeface="宋体" pitchFamily="2" charset="-122"/>
              </a:rPr>
              <a:t>：</a:t>
            </a:r>
            <a:endParaRPr lang="zh-CN" altLang="en-US" dirty="0" smtClean="0"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</a:rPr>
              <a:t>		此时</a:t>
            </a:r>
            <a:r>
              <a:rPr lang="en-US" altLang="zh-CN" dirty="0" smtClean="0">
                <a:latin typeface="宋体" pitchFamily="2" charset="-122"/>
              </a:rPr>
              <a:t>AD0-AD7 </a:t>
            </a:r>
            <a:r>
              <a:rPr lang="zh-CN" altLang="en-US" dirty="0" smtClean="0">
                <a:latin typeface="宋体" pitchFamily="2" charset="-122"/>
              </a:rPr>
              <a:t>（仅用到低三位</a:t>
            </a:r>
            <a:r>
              <a:rPr lang="en-US" altLang="zh-CN" dirty="0" smtClean="0">
                <a:latin typeface="宋体" pitchFamily="2" charset="-122"/>
              </a:rPr>
              <a:t>AD2</a:t>
            </a:r>
            <a:r>
              <a:rPr lang="zh-CN" altLang="en-US" dirty="0" smtClean="0">
                <a:latin typeface="宋体" pitchFamily="2" charset="-122"/>
              </a:rPr>
              <a:t>、</a:t>
            </a:r>
            <a:r>
              <a:rPr lang="en-US" altLang="zh-CN" dirty="0" smtClean="0">
                <a:latin typeface="宋体" pitchFamily="2" charset="-122"/>
              </a:rPr>
              <a:t>AD1</a:t>
            </a:r>
            <a:r>
              <a:rPr lang="zh-CN" altLang="en-US" dirty="0" smtClean="0">
                <a:latin typeface="宋体" pitchFamily="2" charset="-122"/>
              </a:rPr>
              <a:t>、</a:t>
            </a:r>
            <a:r>
              <a:rPr lang="en-US" altLang="zh-CN" dirty="0" smtClean="0">
                <a:latin typeface="宋体" pitchFamily="2" charset="-122"/>
              </a:rPr>
              <a:t>AD0</a:t>
            </a:r>
            <a:r>
              <a:rPr lang="zh-CN" altLang="en-US" dirty="0" smtClean="0">
                <a:latin typeface="宋体" pitchFamily="2" charset="-122"/>
              </a:rPr>
              <a:t>）上得到的地址值是指</a:t>
            </a:r>
            <a:r>
              <a:rPr lang="en-US" altLang="zh-CN" dirty="0" smtClean="0">
                <a:latin typeface="宋体" pitchFamily="2" charset="-122"/>
              </a:rPr>
              <a:t>8155</a:t>
            </a:r>
            <a:r>
              <a:rPr lang="zh-CN" altLang="en-US" dirty="0" smtClean="0">
                <a:latin typeface="宋体" pitchFamily="2" charset="-122"/>
              </a:rPr>
              <a:t>的某一</a:t>
            </a:r>
            <a:r>
              <a:rPr lang="en-US" altLang="zh-CN" dirty="0" smtClean="0">
                <a:solidFill>
                  <a:srgbClr val="FF0000"/>
                </a:solidFill>
                <a:latin typeface="宋体" pitchFamily="2" charset="-122"/>
              </a:rPr>
              <a:t>I/O</a:t>
            </a: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</a:rPr>
              <a:t>口</a:t>
            </a:r>
            <a:r>
              <a:rPr lang="zh-CN" altLang="en-US" dirty="0" smtClean="0">
                <a:latin typeface="宋体" pitchFamily="2" charset="-122"/>
              </a:rPr>
              <a:t>的地址，具体端口地址分配是：</a:t>
            </a:r>
            <a:endParaRPr lang="zh-CN" altLang="en-US" dirty="0" smtClean="0">
              <a:latin typeface="宋体" pitchFamily="2" charset="-122"/>
            </a:endParaRPr>
          </a:p>
          <a:p>
            <a:pPr algn="just" eaLnBrk="1" hangingPunct="1">
              <a:defRPr/>
            </a:pPr>
            <a:endParaRPr lang="zh-CN" altLang="en-US" dirty="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>
            <a:off x="5003800" y="378936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4572000" y="908050"/>
            <a:ext cx="3603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338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solidFill>
                  <a:srgbClr val="FF0000"/>
                </a:solidFill>
                <a:latin typeface="宋体" pitchFamily="2" charset="-122"/>
              </a:rPr>
              <a:t>	</a:t>
            </a:r>
            <a:endParaRPr lang="zh-CN" altLang="en-US" sz="2800" smtClean="0">
              <a:solidFill>
                <a:srgbClr val="FF0000"/>
              </a:solidFill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solidFill>
                  <a:srgbClr val="FF0000"/>
                </a:solidFill>
                <a:latin typeface="宋体" pitchFamily="2" charset="-122"/>
              </a:rPr>
              <a:t>	</a:t>
            </a:r>
            <a:r>
              <a:rPr lang="en-US" altLang="zh-CN" sz="2800" smtClean="0">
                <a:solidFill>
                  <a:srgbClr val="FF0000"/>
                </a:solidFill>
                <a:latin typeface="宋体" pitchFamily="2" charset="-122"/>
              </a:rPr>
              <a:t>8155</a:t>
            </a:r>
            <a:r>
              <a:rPr lang="zh-CN" altLang="en-US" sz="2800" smtClean="0">
                <a:latin typeface="宋体" pitchFamily="2" charset="-122"/>
              </a:rPr>
              <a:t>的</a:t>
            </a:r>
            <a:r>
              <a:rPr lang="en-US" altLang="zh-CN" sz="2800" smtClean="0">
                <a:latin typeface="宋体" pitchFamily="2" charset="-122"/>
              </a:rPr>
              <a:t>RAM</a:t>
            </a:r>
            <a:r>
              <a:rPr lang="zh-CN" altLang="en-US" sz="2800" smtClean="0">
                <a:latin typeface="宋体" pitchFamily="2" charset="-122"/>
              </a:rPr>
              <a:t>和</a:t>
            </a:r>
            <a:r>
              <a:rPr lang="en-US" altLang="zh-CN" sz="2800" smtClean="0">
                <a:latin typeface="宋体" pitchFamily="2" charset="-122"/>
              </a:rPr>
              <a:t>I/O</a:t>
            </a:r>
            <a:r>
              <a:rPr lang="zh-CN" altLang="en-US" sz="2800" smtClean="0">
                <a:latin typeface="宋体" pitchFamily="2" charset="-122"/>
              </a:rPr>
              <a:t>口编址 </a:t>
            </a:r>
            <a:endParaRPr lang="zh-CN" altLang="en-US" sz="2800" smtClean="0">
              <a:latin typeface="宋体" pitchFamily="2" charset="-122"/>
            </a:endParaRPr>
          </a:p>
          <a:p>
            <a:pPr algn="just" eaLnBrk="1" hangingPunct="1">
              <a:defRPr/>
            </a:pPr>
            <a:endParaRPr lang="zh-CN" altLang="en-US" sz="280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2276" name="Group 4"/>
          <p:cNvGrpSpPr/>
          <p:nvPr/>
        </p:nvGrpSpPr>
        <p:grpSpPr bwMode="auto">
          <a:xfrm>
            <a:off x="304800" y="990600"/>
            <a:ext cx="8458200" cy="5562600"/>
            <a:chOff x="528" y="528"/>
            <a:chExt cx="4848" cy="2479"/>
          </a:xfrm>
        </p:grpSpPr>
        <p:sp>
          <p:nvSpPr>
            <p:cNvPr id="58373" name="Rectangle 5"/>
            <p:cNvSpPr>
              <a:spLocks noChangeArrowheads="1"/>
            </p:cNvSpPr>
            <p:nvPr/>
          </p:nvSpPr>
          <p:spPr bwMode="auto">
            <a:xfrm>
              <a:off x="561" y="528"/>
              <a:ext cx="2734" cy="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0" anchor="ctr"/>
            <a:lstStyle/>
            <a:p>
              <a:r>
                <a:rPr kumimoji="1" lang="en-US" altLang="zh-CN" sz="2400">
                  <a:latin typeface="黑体" pitchFamily="49" charset="-122"/>
                  <a:ea typeface="黑体" pitchFamily="49" charset="-122"/>
                </a:rPr>
                <a:t>AD7 AD6 AD5 AD4 AD3 AD2 AD1AD0</a:t>
              </a:r>
              <a:endParaRPr kumimoji="1" lang="en-US" altLang="zh-CN" sz="2400">
                <a:latin typeface="黑体" pitchFamily="49" charset="-122"/>
                <a:ea typeface="黑体" pitchFamily="49" charset="-122"/>
              </a:endParaRPr>
            </a:p>
            <a:p>
              <a:pPr eaLnBrk="0" hangingPunct="0"/>
              <a:endParaRPr kumimoji="1" lang="zh-CN" altLang="en-US" sz="24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74" name="Rectangle 6"/>
            <p:cNvSpPr>
              <a:spLocks noChangeArrowheads="1"/>
            </p:cNvSpPr>
            <p:nvPr/>
          </p:nvSpPr>
          <p:spPr bwMode="auto">
            <a:xfrm>
              <a:off x="528" y="720"/>
              <a:ext cx="2880" cy="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375" name="Rectangle 7"/>
            <p:cNvSpPr>
              <a:spLocks noChangeArrowheads="1"/>
            </p:cNvSpPr>
            <p:nvPr/>
          </p:nvSpPr>
          <p:spPr bwMode="auto">
            <a:xfrm>
              <a:off x="3537" y="720"/>
              <a:ext cx="177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76" name="Rectangle 8"/>
            <p:cNvSpPr>
              <a:spLocks noChangeArrowheads="1"/>
            </p:cNvSpPr>
            <p:nvPr/>
          </p:nvSpPr>
          <p:spPr bwMode="auto">
            <a:xfrm>
              <a:off x="3408" y="720"/>
              <a:ext cx="1968" cy="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377" name="Rectangle 9"/>
            <p:cNvSpPr>
              <a:spLocks noChangeArrowheads="1"/>
            </p:cNvSpPr>
            <p:nvPr/>
          </p:nvSpPr>
          <p:spPr bwMode="auto">
            <a:xfrm>
              <a:off x="530" y="1104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0   0   0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78" name="Rectangle 10"/>
            <p:cNvSpPr>
              <a:spLocks noChangeArrowheads="1"/>
            </p:cNvSpPr>
            <p:nvPr/>
          </p:nvSpPr>
          <p:spPr bwMode="auto">
            <a:xfrm>
              <a:off x="3408" y="1104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sz="2000">
                  <a:latin typeface="宋体" pitchFamily="2" charset="-122"/>
                </a:rPr>
                <a:t>命令</a:t>
              </a:r>
              <a:r>
                <a:rPr kumimoji="1" lang="en-US" altLang="zh-CN" sz="2000">
                  <a:latin typeface="宋体" pitchFamily="2" charset="-122"/>
                </a:rPr>
                <a:t>/</a:t>
              </a:r>
              <a:r>
                <a:rPr kumimoji="1" lang="zh-CN" altLang="en-US" sz="2000">
                  <a:latin typeface="宋体" pitchFamily="2" charset="-122"/>
                </a:rPr>
                <a:t>状态寄存器</a:t>
              </a:r>
              <a:endParaRPr kumimoji="1" lang="zh-CN" altLang="en-US" sz="2000">
                <a:latin typeface="宋体" pitchFamily="2" charset="-122"/>
              </a:endParaRPr>
            </a:p>
          </p:txBody>
        </p:sp>
        <p:sp>
          <p:nvSpPr>
            <p:cNvPr id="58379" name="Rectangle 11"/>
            <p:cNvSpPr>
              <a:spLocks noChangeArrowheads="1"/>
            </p:cNvSpPr>
            <p:nvPr/>
          </p:nvSpPr>
          <p:spPr bwMode="auto">
            <a:xfrm>
              <a:off x="528" y="1409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0   0   1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0" name="Rectangle 12"/>
            <p:cNvSpPr>
              <a:spLocks noChangeArrowheads="1"/>
            </p:cNvSpPr>
            <p:nvPr/>
          </p:nvSpPr>
          <p:spPr bwMode="auto">
            <a:xfrm>
              <a:off x="3406" y="1409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PA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1" name="Rectangle 13"/>
            <p:cNvSpPr>
              <a:spLocks noChangeArrowheads="1"/>
            </p:cNvSpPr>
            <p:nvPr/>
          </p:nvSpPr>
          <p:spPr bwMode="auto">
            <a:xfrm>
              <a:off x="528" y="1728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0   1   0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2" name="Rectangle 14"/>
            <p:cNvSpPr>
              <a:spLocks noChangeArrowheads="1"/>
            </p:cNvSpPr>
            <p:nvPr/>
          </p:nvSpPr>
          <p:spPr bwMode="auto">
            <a:xfrm>
              <a:off x="3406" y="1728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PB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3" name="Rectangle 15"/>
            <p:cNvSpPr>
              <a:spLocks noChangeArrowheads="1"/>
            </p:cNvSpPr>
            <p:nvPr/>
          </p:nvSpPr>
          <p:spPr bwMode="auto">
            <a:xfrm>
              <a:off x="528" y="2033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0   1   1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4" name="Rectangle 16"/>
            <p:cNvSpPr>
              <a:spLocks noChangeArrowheads="1"/>
            </p:cNvSpPr>
            <p:nvPr/>
          </p:nvSpPr>
          <p:spPr bwMode="auto">
            <a:xfrm>
              <a:off x="3406" y="2033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PC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</a:t>
              </a:r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5" name="Rectangle 17"/>
            <p:cNvSpPr>
              <a:spLocks noChangeArrowheads="1"/>
            </p:cNvSpPr>
            <p:nvPr/>
          </p:nvSpPr>
          <p:spPr bwMode="auto">
            <a:xfrm>
              <a:off x="528" y="2352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1   0   0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6" name="Rectangle 18"/>
            <p:cNvSpPr>
              <a:spLocks noChangeArrowheads="1"/>
            </p:cNvSpPr>
            <p:nvPr/>
          </p:nvSpPr>
          <p:spPr bwMode="auto">
            <a:xfrm>
              <a:off x="3406" y="2352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sz="2000">
                  <a:latin typeface="宋体" pitchFamily="2" charset="-122"/>
                </a:rPr>
                <a:t>计数器低</a:t>
              </a:r>
              <a:r>
                <a:rPr kumimoji="1" lang="en-US" altLang="zh-CN" sz="2000">
                  <a:latin typeface="宋体" pitchFamily="2" charset="-122"/>
                </a:rPr>
                <a:t>8</a:t>
              </a:r>
              <a:r>
                <a:rPr kumimoji="1" lang="zh-CN" altLang="en-US" sz="2000">
                  <a:latin typeface="宋体" pitchFamily="2" charset="-122"/>
                </a:rPr>
                <a:t>位</a:t>
              </a:r>
              <a:endParaRPr kumimoji="1" lang="zh-CN" altLang="en-US" sz="2000">
                <a:latin typeface="宋体" pitchFamily="2" charset="-122"/>
              </a:endParaRPr>
            </a:p>
          </p:txBody>
        </p:sp>
        <p:sp>
          <p:nvSpPr>
            <p:cNvPr id="58387" name="Rectangle 19"/>
            <p:cNvSpPr>
              <a:spLocks noChangeArrowheads="1"/>
            </p:cNvSpPr>
            <p:nvPr/>
          </p:nvSpPr>
          <p:spPr bwMode="auto">
            <a:xfrm>
              <a:off x="528" y="2688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1   0   1</a:t>
              </a:r>
              <a:endParaRPr kumimoji="1" lang="en-US" altLang="zh-CN" sz="2000">
                <a:latin typeface="黑体" pitchFamily="49" charset="-122"/>
                <a:ea typeface="黑体" pitchFamily="49" charset="-122"/>
              </a:endParaRP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8" name="Rectangle 20"/>
            <p:cNvSpPr>
              <a:spLocks noChangeArrowheads="1"/>
            </p:cNvSpPr>
            <p:nvPr/>
          </p:nvSpPr>
          <p:spPr bwMode="auto">
            <a:xfrm>
              <a:off x="3406" y="2688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sz="2000">
                  <a:latin typeface="宋体" pitchFamily="2" charset="-122"/>
                </a:rPr>
                <a:t>计数器高</a:t>
              </a:r>
              <a:r>
                <a:rPr kumimoji="1" lang="en-US" altLang="zh-CN" sz="2000">
                  <a:latin typeface="宋体" pitchFamily="2" charset="-122"/>
                </a:rPr>
                <a:t>6</a:t>
              </a:r>
              <a:r>
                <a:rPr kumimoji="1" lang="zh-CN" altLang="en-US" sz="2000">
                  <a:latin typeface="宋体" pitchFamily="2" charset="-122"/>
                </a:rPr>
                <a:t>位</a:t>
              </a:r>
              <a:endParaRPr kumimoji="1" lang="zh-CN" altLang="en-US" sz="2000">
                <a:latin typeface="宋体" pitchFamily="2" charset="-122"/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918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</a:rPr>
              <a:t>	</a:t>
            </a:r>
            <a:endParaRPr lang="zh-CN" altLang="en-US" sz="2800" smtClean="0">
              <a:solidFill>
                <a:schemeClr val="tx2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</a:rPr>
              <a:t>	</a:t>
            </a:r>
            <a:r>
              <a:rPr lang="en-US" altLang="zh-CN" b="1" smtClean="0">
                <a:solidFill>
                  <a:schemeClr val="tx2"/>
                </a:solidFill>
                <a:latin typeface="宋体" pitchFamily="2" charset="-122"/>
              </a:rPr>
              <a:t>3</a:t>
            </a:r>
            <a:r>
              <a:rPr lang="zh-CN" altLang="en-US" b="1" smtClean="0">
                <a:solidFill>
                  <a:schemeClr val="tx2"/>
                </a:solidFill>
                <a:latin typeface="宋体" pitchFamily="2" charset="-122"/>
              </a:rPr>
              <a:t>、 </a:t>
            </a:r>
            <a:r>
              <a:rPr lang="en-US" altLang="zh-CN" b="1" smtClean="0">
                <a:solidFill>
                  <a:srgbClr val="FF0000"/>
                </a:solidFill>
                <a:latin typeface="宋体" pitchFamily="2" charset="-122"/>
              </a:rPr>
              <a:t>8155</a:t>
            </a:r>
            <a:r>
              <a:rPr lang="zh-CN" altLang="en-US" b="1" smtClean="0">
                <a:latin typeface="宋体" pitchFamily="2" charset="-122"/>
              </a:rPr>
              <a:t>的使用</a:t>
            </a:r>
            <a:endParaRPr lang="zh-CN" altLang="en-US" b="1" smtClean="0">
              <a:latin typeface="宋体" pitchFamily="2" charset="-122"/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</a:t>
            </a:r>
            <a:r>
              <a:rPr lang="en-US" altLang="zh-CN" smtClean="0">
                <a:latin typeface="宋体" pitchFamily="2" charset="-122"/>
              </a:rPr>
              <a:t>1</a:t>
            </a:r>
            <a:r>
              <a:rPr lang="zh-CN" altLang="en-US" smtClean="0">
                <a:latin typeface="宋体" pitchFamily="2" charset="-122"/>
              </a:rPr>
              <a:t>）</a:t>
            </a:r>
            <a:r>
              <a:rPr lang="en-US" altLang="zh-CN" smtClean="0">
                <a:latin typeface="宋体" pitchFamily="2" charset="-122"/>
              </a:rPr>
              <a:t>8155</a:t>
            </a:r>
            <a:r>
              <a:rPr lang="zh-CN" altLang="en-US" smtClean="0">
                <a:latin typeface="宋体" pitchFamily="2" charset="-122"/>
              </a:rPr>
              <a:t>内</a:t>
            </a:r>
            <a:r>
              <a:rPr lang="en-US" altLang="zh-CN" smtClean="0">
                <a:latin typeface="宋体" pitchFamily="2" charset="-122"/>
              </a:rPr>
              <a:t>RAM</a:t>
            </a:r>
            <a:r>
              <a:rPr lang="zh-CN" altLang="en-US" smtClean="0">
                <a:latin typeface="宋体" pitchFamily="2" charset="-122"/>
              </a:rPr>
              <a:t>的使用：</a:t>
            </a:r>
            <a:endParaRPr lang="zh-CN" altLang="en-US" smtClean="0"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	与一般外部数据存储器的使用基本一样，唯一区别是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事先要使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IO/ M 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为低电平</a:t>
            </a:r>
            <a:r>
              <a:rPr lang="zh-CN" altLang="en-US" smtClean="0">
                <a:latin typeface="宋体" pitchFamily="2" charset="-122"/>
              </a:rPr>
              <a:t>。</a:t>
            </a:r>
            <a:endParaRPr lang="zh-CN" altLang="en-US" smtClean="0"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</a:t>
            </a:r>
            <a:endParaRPr lang="zh-CN" altLang="en-US" smtClean="0"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</a:t>
            </a:r>
            <a:r>
              <a:rPr lang="en-US" altLang="zh-CN" smtClean="0">
                <a:latin typeface="宋体" pitchFamily="2" charset="-122"/>
              </a:rPr>
              <a:t>2</a:t>
            </a:r>
            <a:r>
              <a:rPr lang="zh-CN" altLang="en-US" smtClean="0">
                <a:latin typeface="宋体" pitchFamily="2" charset="-122"/>
              </a:rPr>
              <a:t>）</a:t>
            </a:r>
            <a:r>
              <a:rPr lang="en-US" altLang="zh-CN" smtClean="0">
                <a:latin typeface="宋体" pitchFamily="2" charset="-122"/>
              </a:rPr>
              <a:t>8155</a:t>
            </a:r>
            <a:r>
              <a:rPr lang="zh-CN" altLang="en-US" smtClean="0">
                <a:latin typeface="宋体" pitchFamily="2" charset="-122"/>
              </a:rPr>
              <a:t>各端口的使用：</a:t>
            </a:r>
            <a:endParaRPr lang="zh-CN" altLang="en-US" smtClean="0"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	</a:t>
            </a:r>
            <a:r>
              <a:rPr lang="en-US" altLang="zh-CN" smtClean="0">
                <a:latin typeface="宋体" pitchFamily="2" charset="-122"/>
              </a:rPr>
              <a:t>A</a:t>
            </a:r>
            <a:r>
              <a:rPr lang="zh-CN" altLang="en-US" smtClean="0">
                <a:latin typeface="宋体" pitchFamily="2" charset="-122"/>
              </a:rPr>
              <a:t>、</a:t>
            </a:r>
            <a:r>
              <a:rPr lang="en-US" altLang="zh-CN" smtClean="0">
                <a:latin typeface="宋体" pitchFamily="2" charset="-122"/>
              </a:rPr>
              <a:t>B</a:t>
            </a:r>
            <a:r>
              <a:rPr lang="zh-CN" altLang="en-US" smtClean="0">
                <a:latin typeface="宋体" pitchFamily="2" charset="-122"/>
              </a:rPr>
              <a:t>、</a:t>
            </a:r>
            <a:r>
              <a:rPr lang="en-US" altLang="zh-CN" smtClean="0">
                <a:latin typeface="宋体" pitchFamily="2" charset="-122"/>
              </a:rPr>
              <a:t>C</a:t>
            </a:r>
            <a:r>
              <a:rPr lang="zh-CN" altLang="en-US" smtClean="0">
                <a:latin typeface="宋体" pitchFamily="2" charset="-122"/>
              </a:rPr>
              <a:t>各端口可工作于不同的工作方式，使用前要进行初始化（写命令字到命令口）。</a:t>
            </a:r>
            <a:endParaRPr lang="zh-CN" altLang="en-US" smtClean="0">
              <a:latin typeface="宋体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latin typeface="宋体" pitchFamily="2" charset="-122"/>
              </a:rPr>
              <a:t>		</a:t>
            </a:r>
            <a:endParaRPr lang="zh-CN" altLang="en-US" sz="280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>
            <a:off x="5003800" y="2420938"/>
            <a:ext cx="3587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63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chemeClr val="tx2"/>
                </a:solidFill>
              </a:rPr>
              <a:t>  	</a:t>
            </a:r>
            <a:r>
              <a:rPr lang="en-US" altLang="zh-CN" sz="2800" b="1" smtClean="0">
                <a:solidFill>
                  <a:schemeClr val="tx2"/>
                </a:solidFill>
              </a:rPr>
              <a:t>4</a:t>
            </a:r>
            <a:r>
              <a:rPr lang="zh-CN" altLang="en-US" sz="2800" b="1" smtClean="0">
                <a:solidFill>
                  <a:schemeClr val="tx2"/>
                </a:solidFill>
              </a:rPr>
              <a:t>、</a:t>
            </a:r>
            <a:r>
              <a:rPr lang="zh-CN" altLang="en-US" sz="2800" b="1" smtClean="0">
                <a:latin typeface="宋体" pitchFamily="2" charset="-122"/>
              </a:rPr>
              <a:t>扩展电路的连接实例</a:t>
            </a:r>
            <a:endParaRPr lang="zh-CN" altLang="en-US" sz="2800" b="1" smtClean="0">
              <a:latin typeface="宋体" pitchFamily="2" charset="-122"/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latin typeface="宋体" pitchFamily="2" charset="-122"/>
              </a:rPr>
              <a:t>	  </a:t>
            </a:r>
            <a:r>
              <a:rPr lang="en-US" altLang="zh-CN" sz="2800" smtClean="0">
                <a:latin typeface="宋体" pitchFamily="2" charset="-122"/>
              </a:rPr>
              <a:t>1</a:t>
            </a:r>
            <a:r>
              <a:rPr lang="zh-CN" altLang="en-US" sz="2800" smtClean="0">
                <a:latin typeface="宋体" pitchFamily="2" charset="-122"/>
              </a:rPr>
              <a:t>）以高位地址直接作为</a:t>
            </a:r>
            <a:r>
              <a:rPr lang="en-US" altLang="zh-CN" sz="2800" smtClean="0"/>
              <a:t>IO/M</a:t>
            </a:r>
            <a:r>
              <a:rPr lang="zh-CN" altLang="en-US" sz="2800" smtClean="0"/>
              <a:t>信号扩展，</a:t>
            </a:r>
            <a:r>
              <a:rPr lang="zh-CN" altLang="en-US" sz="2800" smtClean="0">
                <a:latin typeface="宋体" pitchFamily="2" charset="-122"/>
              </a:rPr>
              <a:t>接口电路非常简单，基本上是相同信号对接，如图： </a:t>
            </a:r>
            <a:endParaRPr lang="zh-CN" altLang="en-US" sz="2800" smtClean="0">
              <a:latin typeface="宋体" pitchFamily="2" charset="-122"/>
            </a:endParaRPr>
          </a:p>
          <a:p>
            <a:pPr algn="just" eaLnBrk="1" hangingPunct="1">
              <a:defRPr/>
            </a:pPr>
            <a:endParaRPr lang="zh-CN" altLang="en-US" sz="280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4324" name="Group 4"/>
          <p:cNvGrpSpPr/>
          <p:nvPr/>
        </p:nvGrpSpPr>
        <p:grpSpPr bwMode="auto">
          <a:xfrm>
            <a:off x="838200" y="1828800"/>
            <a:ext cx="7354888" cy="4495800"/>
            <a:chOff x="714" y="1008"/>
            <a:chExt cx="4633" cy="2880"/>
          </a:xfrm>
        </p:grpSpPr>
        <p:sp>
          <p:nvSpPr>
            <p:cNvPr id="60422" name="Rectangle 5"/>
            <p:cNvSpPr>
              <a:spLocks noChangeArrowheads="1"/>
            </p:cNvSpPr>
            <p:nvPr/>
          </p:nvSpPr>
          <p:spPr bwMode="auto">
            <a:xfrm>
              <a:off x="714" y="1008"/>
              <a:ext cx="1104" cy="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8031</a:t>
              </a:r>
              <a:endParaRPr kumimoji="1" lang="en-US" altLang="zh-CN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0423" name="Rectangle 6"/>
            <p:cNvSpPr>
              <a:spLocks noChangeArrowheads="1"/>
            </p:cNvSpPr>
            <p:nvPr/>
          </p:nvSpPr>
          <p:spPr bwMode="auto">
            <a:xfrm>
              <a:off x="3402" y="1008"/>
              <a:ext cx="1104" cy="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8155</a:t>
              </a:r>
              <a:endParaRPr kumimoji="1" lang="en-US" altLang="zh-CN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0424" name="Line 7"/>
            <p:cNvSpPr>
              <a:spLocks noChangeShapeType="1"/>
            </p:cNvSpPr>
            <p:nvPr/>
          </p:nvSpPr>
          <p:spPr bwMode="auto">
            <a:xfrm>
              <a:off x="1818" y="1200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5" name="Line 8"/>
            <p:cNvSpPr>
              <a:spLocks noChangeShapeType="1"/>
            </p:cNvSpPr>
            <p:nvPr/>
          </p:nvSpPr>
          <p:spPr bwMode="auto">
            <a:xfrm>
              <a:off x="1818" y="1392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6" name="Line 9"/>
            <p:cNvSpPr>
              <a:spLocks noChangeShapeType="1"/>
            </p:cNvSpPr>
            <p:nvPr/>
          </p:nvSpPr>
          <p:spPr bwMode="auto">
            <a:xfrm>
              <a:off x="1818" y="1584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7" name="Line 10"/>
            <p:cNvSpPr>
              <a:spLocks noChangeShapeType="1"/>
            </p:cNvSpPr>
            <p:nvPr/>
          </p:nvSpPr>
          <p:spPr bwMode="auto">
            <a:xfrm>
              <a:off x="1818" y="1776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8" name="Line 11"/>
            <p:cNvSpPr>
              <a:spLocks noChangeShapeType="1"/>
            </p:cNvSpPr>
            <p:nvPr/>
          </p:nvSpPr>
          <p:spPr bwMode="auto">
            <a:xfrm>
              <a:off x="1818" y="2400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9" name="Line 12"/>
            <p:cNvSpPr>
              <a:spLocks noChangeShapeType="1"/>
            </p:cNvSpPr>
            <p:nvPr/>
          </p:nvSpPr>
          <p:spPr bwMode="auto">
            <a:xfrm>
              <a:off x="1818" y="2544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0" name="Line 13"/>
            <p:cNvSpPr>
              <a:spLocks noChangeShapeType="1"/>
            </p:cNvSpPr>
            <p:nvPr/>
          </p:nvSpPr>
          <p:spPr bwMode="auto">
            <a:xfrm>
              <a:off x="1818" y="2688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1" name="Line 14"/>
            <p:cNvSpPr>
              <a:spLocks noChangeShapeType="1"/>
            </p:cNvSpPr>
            <p:nvPr/>
          </p:nvSpPr>
          <p:spPr bwMode="auto">
            <a:xfrm>
              <a:off x="1818" y="2976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2" name="Line 15"/>
            <p:cNvSpPr>
              <a:spLocks noChangeShapeType="1"/>
            </p:cNvSpPr>
            <p:nvPr/>
          </p:nvSpPr>
          <p:spPr bwMode="auto">
            <a:xfrm>
              <a:off x="1818" y="3264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3" name="Text Box 16"/>
            <p:cNvSpPr txBox="1">
              <a:spLocks noChangeArrowheads="1"/>
            </p:cNvSpPr>
            <p:nvPr/>
          </p:nvSpPr>
          <p:spPr bwMode="auto">
            <a:xfrm>
              <a:off x="1276" y="1065"/>
              <a:ext cx="606" cy="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RESET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RD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WR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ALE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P2.4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  <p:sp>
          <p:nvSpPr>
            <p:cNvPr id="60434" name="Text Box 17"/>
            <p:cNvSpPr txBox="1">
              <a:spLocks noChangeArrowheads="1"/>
            </p:cNvSpPr>
            <p:nvPr/>
          </p:nvSpPr>
          <p:spPr bwMode="auto">
            <a:xfrm>
              <a:off x="1459" y="2256"/>
              <a:ext cx="354" cy="1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P0.0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P0.1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P0.2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P.03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P0.4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P0.5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P0.6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P0.7</a:t>
              </a:r>
              <a:endParaRPr kumimoji="1" lang="en-US" altLang="zh-CN" sz="1600" b="1">
                <a:latin typeface="Times New Roman" pitchFamily="18" charset="0"/>
              </a:endParaRPr>
            </a:p>
          </p:txBody>
        </p:sp>
        <p:sp>
          <p:nvSpPr>
            <p:cNvPr id="60435" name="Text Box 18"/>
            <p:cNvSpPr txBox="1">
              <a:spLocks noChangeArrowheads="1"/>
            </p:cNvSpPr>
            <p:nvPr/>
          </p:nvSpPr>
          <p:spPr bwMode="auto">
            <a:xfrm>
              <a:off x="3372" y="1056"/>
              <a:ext cx="606" cy="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RESET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RD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WR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ALE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IO/M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  <p:sp>
          <p:nvSpPr>
            <p:cNvPr id="60436" name="Line 19"/>
            <p:cNvSpPr>
              <a:spLocks noChangeShapeType="1"/>
            </p:cNvSpPr>
            <p:nvPr/>
          </p:nvSpPr>
          <p:spPr bwMode="auto">
            <a:xfrm>
              <a:off x="3642" y="187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7" name="Line 20"/>
            <p:cNvSpPr>
              <a:spLocks noChangeShapeType="1"/>
            </p:cNvSpPr>
            <p:nvPr/>
          </p:nvSpPr>
          <p:spPr bwMode="auto">
            <a:xfrm>
              <a:off x="1818" y="1968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8" name="Line 21"/>
            <p:cNvSpPr>
              <a:spLocks noChangeShapeType="1"/>
            </p:cNvSpPr>
            <p:nvPr/>
          </p:nvSpPr>
          <p:spPr bwMode="auto">
            <a:xfrm>
              <a:off x="1818" y="2832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9" name="Line 22"/>
            <p:cNvSpPr>
              <a:spLocks noChangeShapeType="1"/>
            </p:cNvSpPr>
            <p:nvPr/>
          </p:nvSpPr>
          <p:spPr bwMode="auto">
            <a:xfrm>
              <a:off x="1818" y="3120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0" name="Line 23"/>
            <p:cNvSpPr>
              <a:spLocks noChangeShapeType="1"/>
            </p:cNvSpPr>
            <p:nvPr/>
          </p:nvSpPr>
          <p:spPr bwMode="auto">
            <a:xfrm>
              <a:off x="1818" y="3408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1" name="Line 24"/>
            <p:cNvSpPr>
              <a:spLocks noChangeShapeType="1"/>
            </p:cNvSpPr>
            <p:nvPr/>
          </p:nvSpPr>
          <p:spPr bwMode="auto">
            <a:xfrm>
              <a:off x="1482" y="129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2" name="Line 25"/>
            <p:cNvSpPr>
              <a:spLocks noChangeShapeType="1"/>
            </p:cNvSpPr>
            <p:nvPr/>
          </p:nvSpPr>
          <p:spPr bwMode="auto">
            <a:xfrm>
              <a:off x="1482" y="148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3" name="Line 26"/>
            <p:cNvSpPr>
              <a:spLocks noChangeShapeType="1"/>
            </p:cNvSpPr>
            <p:nvPr/>
          </p:nvSpPr>
          <p:spPr bwMode="auto">
            <a:xfrm flipH="1">
              <a:off x="3114" y="360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4" name="Line 27"/>
            <p:cNvSpPr>
              <a:spLocks noChangeShapeType="1"/>
            </p:cNvSpPr>
            <p:nvPr/>
          </p:nvSpPr>
          <p:spPr bwMode="auto">
            <a:xfrm>
              <a:off x="3114" y="360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5" name="Line 28"/>
            <p:cNvSpPr>
              <a:spLocks noChangeShapeType="1"/>
            </p:cNvSpPr>
            <p:nvPr/>
          </p:nvSpPr>
          <p:spPr bwMode="auto">
            <a:xfrm>
              <a:off x="3018" y="379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6" name="Text Box 29"/>
            <p:cNvSpPr txBox="1">
              <a:spLocks noChangeArrowheads="1"/>
            </p:cNvSpPr>
            <p:nvPr/>
          </p:nvSpPr>
          <p:spPr bwMode="auto">
            <a:xfrm>
              <a:off x="3369" y="3494"/>
              <a:ext cx="32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CE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  <p:sp>
          <p:nvSpPr>
            <p:cNvPr id="60447" name="Text Box 30"/>
            <p:cNvSpPr txBox="1">
              <a:spLocks noChangeArrowheads="1"/>
            </p:cNvSpPr>
            <p:nvPr/>
          </p:nvSpPr>
          <p:spPr bwMode="auto">
            <a:xfrm>
              <a:off x="3379" y="2256"/>
              <a:ext cx="364" cy="1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AD0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AD1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AD2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AD3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AD4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AD5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AD6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AD7</a:t>
              </a:r>
              <a:endParaRPr kumimoji="1" lang="en-US" altLang="zh-CN" sz="1600" b="1">
                <a:latin typeface="Times New Roman" pitchFamily="18" charset="0"/>
              </a:endParaRPr>
            </a:p>
          </p:txBody>
        </p:sp>
        <p:sp>
          <p:nvSpPr>
            <p:cNvPr id="60448" name="Line 31"/>
            <p:cNvSpPr>
              <a:spLocks noChangeShapeType="1"/>
            </p:cNvSpPr>
            <p:nvPr/>
          </p:nvSpPr>
          <p:spPr bwMode="auto">
            <a:xfrm>
              <a:off x="3450" y="355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9" name="Line 32"/>
            <p:cNvSpPr>
              <a:spLocks noChangeShapeType="1"/>
            </p:cNvSpPr>
            <p:nvPr/>
          </p:nvSpPr>
          <p:spPr bwMode="auto">
            <a:xfrm>
              <a:off x="3450" y="129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50" name="Line 33"/>
            <p:cNvSpPr>
              <a:spLocks noChangeShapeType="1"/>
            </p:cNvSpPr>
            <p:nvPr/>
          </p:nvSpPr>
          <p:spPr bwMode="auto">
            <a:xfrm>
              <a:off x="3450" y="148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51" name="AutoShape 34"/>
            <p:cNvSpPr>
              <a:spLocks noChangeArrowheads="1"/>
            </p:cNvSpPr>
            <p:nvPr/>
          </p:nvSpPr>
          <p:spPr bwMode="auto">
            <a:xfrm>
              <a:off x="4505" y="1344"/>
              <a:ext cx="595" cy="288"/>
            </a:xfrm>
            <a:prstGeom prst="leftRightArrow">
              <a:avLst>
                <a:gd name="adj1" fmla="val 50000"/>
                <a:gd name="adj2" fmla="val 41319"/>
              </a:avLst>
            </a:prstGeom>
            <a:solidFill>
              <a:srgbClr val="66CCFF"/>
            </a:soli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0452" name="AutoShape 35"/>
            <p:cNvSpPr>
              <a:spLocks noChangeArrowheads="1"/>
            </p:cNvSpPr>
            <p:nvPr/>
          </p:nvSpPr>
          <p:spPr bwMode="auto">
            <a:xfrm>
              <a:off x="4505" y="2208"/>
              <a:ext cx="595" cy="288"/>
            </a:xfrm>
            <a:prstGeom prst="leftRightArrow">
              <a:avLst>
                <a:gd name="adj1" fmla="val 50000"/>
                <a:gd name="adj2" fmla="val 41319"/>
              </a:avLst>
            </a:prstGeom>
            <a:solidFill>
              <a:srgbClr val="66CCFF"/>
            </a:soli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0453" name="AutoShape 36"/>
            <p:cNvSpPr>
              <a:spLocks noChangeArrowheads="1"/>
            </p:cNvSpPr>
            <p:nvPr/>
          </p:nvSpPr>
          <p:spPr bwMode="auto">
            <a:xfrm>
              <a:off x="4505" y="3072"/>
              <a:ext cx="595" cy="288"/>
            </a:xfrm>
            <a:prstGeom prst="leftRightArrow">
              <a:avLst>
                <a:gd name="adj1" fmla="val 50000"/>
                <a:gd name="adj2" fmla="val 41319"/>
              </a:avLst>
            </a:prstGeom>
            <a:solidFill>
              <a:srgbClr val="66CCFF"/>
            </a:soli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0454" name="Text Box 37"/>
            <p:cNvSpPr txBox="1">
              <a:spLocks noChangeArrowheads="1"/>
            </p:cNvSpPr>
            <p:nvPr/>
          </p:nvSpPr>
          <p:spPr bwMode="auto">
            <a:xfrm>
              <a:off x="4556" y="1056"/>
              <a:ext cx="447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itchFamily="18" charset="0"/>
                </a:rPr>
                <a:t>口</a:t>
              </a:r>
              <a:r>
                <a:rPr kumimoji="1" lang="en-US" altLang="zh-CN" sz="2400">
                  <a:latin typeface="Times New Roman" pitchFamily="18" charset="0"/>
                </a:rPr>
                <a:t>A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60455" name="Text Box 38"/>
            <p:cNvSpPr txBox="1">
              <a:spLocks noChangeArrowheads="1"/>
            </p:cNvSpPr>
            <p:nvPr/>
          </p:nvSpPr>
          <p:spPr bwMode="auto">
            <a:xfrm>
              <a:off x="4541" y="1584"/>
              <a:ext cx="78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latin typeface="Times New Roman" pitchFamily="18" charset="0"/>
                </a:rPr>
                <a:t>PA0~PA7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60456" name="Text Box 39"/>
            <p:cNvSpPr txBox="1">
              <a:spLocks noChangeArrowheads="1"/>
            </p:cNvSpPr>
            <p:nvPr/>
          </p:nvSpPr>
          <p:spPr bwMode="auto">
            <a:xfrm>
              <a:off x="4589" y="2016"/>
              <a:ext cx="436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itchFamily="18" charset="0"/>
                </a:rPr>
                <a:t>口</a:t>
              </a:r>
              <a:r>
                <a:rPr kumimoji="1" lang="en-US" altLang="zh-CN" sz="2400">
                  <a:latin typeface="Times New Roman" pitchFamily="18" charset="0"/>
                </a:rPr>
                <a:t>B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60457" name="Text Box 40"/>
            <p:cNvSpPr txBox="1">
              <a:spLocks noChangeArrowheads="1"/>
            </p:cNvSpPr>
            <p:nvPr/>
          </p:nvSpPr>
          <p:spPr bwMode="auto">
            <a:xfrm>
              <a:off x="4559" y="2448"/>
              <a:ext cx="769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latin typeface="Times New Roman" pitchFamily="18" charset="0"/>
                </a:rPr>
                <a:t>PB0~PB7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60458" name="Text Box 41"/>
            <p:cNvSpPr txBox="1">
              <a:spLocks noChangeArrowheads="1"/>
            </p:cNvSpPr>
            <p:nvPr/>
          </p:nvSpPr>
          <p:spPr bwMode="auto">
            <a:xfrm>
              <a:off x="4560" y="3312"/>
              <a:ext cx="78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latin typeface="Times New Roman" pitchFamily="18" charset="0"/>
                </a:rPr>
                <a:t>PC0~PC5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60459" name="Text Box 42"/>
            <p:cNvSpPr txBox="1">
              <a:spLocks noChangeArrowheads="1"/>
            </p:cNvSpPr>
            <p:nvPr/>
          </p:nvSpPr>
          <p:spPr bwMode="auto">
            <a:xfrm>
              <a:off x="4586" y="2832"/>
              <a:ext cx="436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itchFamily="18" charset="0"/>
                </a:rPr>
                <a:t>口</a:t>
              </a:r>
              <a:r>
                <a:rPr kumimoji="1" lang="en-US" altLang="zh-CN" sz="2400">
                  <a:latin typeface="Times New Roman" pitchFamily="18" charset="0"/>
                </a:rPr>
                <a:t>C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</p:grpSp>
      <p:sp>
        <p:nvSpPr>
          <p:cNvPr id="60421" name="Line 43"/>
          <p:cNvSpPr>
            <a:spLocks noChangeShapeType="1"/>
          </p:cNvSpPr>
          <p:nvPr/>
        </p:nvSpPr>
        <p:spPr bwMode="auto">
          <a:xfrm>
            <a:off x="5292725" y="765175"/>
            <a:ext cx="3587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4750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  <a:latin typeface="宋体" pitchFamily="2" charset="-122"/>
              </a:rPr>
              <a:t>	</a:t>
            </a:r>
            <a:r>
              <a:rPr lang="en-US" altLang="zh-CN" sz="2800" smtClean="0">
                <a:solidFill>
                  <a:schemeClr val="tx2"/>
                </a:solidFill>
                <a:latin typeface="宋体" pitchFamily="2" charset="-122"/>
              </a:rPr>
              <a:t>2</a:t>
            </a:r>
            <a:r>
              <a:rPr lang="zh-CN" altLang="en-US" sz="2800" smtClean="0">
                <a:solidFill>
                  <a:schemeClr val="tx2"/>
                </a:solidFill>
                <a:latin typeface="宋体" pitchFamily="2" charset="-122"/>
              </a:rPr>
              <a:t>）</a:t>
            </a:r>
            <a:r>
              <a:rPr lang="zh-CN" altLang="en-US" sz="2800" smtClean="0">
                <a:latin typeface="宋体" pitchFamily="2" charset="-122"/>
              </a:rPr>
              <a:t>多芯片扩展</a:t>
            </a:r>
            <a:endParaRPr lang="zh-CN" altLang="en-US" sz="280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304800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5348" name="Group 4"/>
          <p:cNvGrpSpPr/>
          <p:nvPr/>
        </p:nvGrpSpPr>
        <p:grpSpPr bwMode="auto">
          <a:xfrm>
            <a:off x="381000" y="914400"/>
            <a:ext cx="8763000" cy="5572125"/>
            <a:chOff x="240" y="576"/>
            <a:chExt cx="5520" cy="3510"/>
          </a:xfrm>
        </p:grpSpPr>
        <p:sp>
          <p:nvSpPr>
            <p:cNvPr id="61448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960" cy="3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zh-CN" altLang="en-US" sz="24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zh-CN" altLang="en-US" sz="24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8031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61449" name="Rectangle 6"/>
            <p:cNvSpPr>
              <a:spLocks noChangeArrowheads="1"/>
            </p:cNvSpPr>
            <p:nvPr/>
          </p:nvSpPr>
          <p:spPr bwMode="auto">
            <a:xfrm>
              <a:off x="1824" y="2928"/>
              <a:ext cx="672" cy="9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0" name="Rectangle 7"/>
            <p:cNvSpPr>
              <a:spLocks noChangeArrowheads="1"/>
            </p:cNvSpPr>
            <p:nvPr/>
          </p:nvSpPr>
          <p:spPr bwMode="auto">
            <a:xfrm>
              <a:off x="1728" y="1296"/>
              <a:ext cx="576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 sz="2000" b="1">
                  <a:solidFill>
                    <a:schemeClr val="folHlink"/>
                  </a:solidFill>
                  <a:latin typeface="Times New Roman" pitchFamily="18" charset="0"/>
                </a:rPr>
                <a:t>  </a:t>
              </a:r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373</a:t>
              </a:r>
              <a:endParaRPr kumimoji="1" lang="en-US" altLang="zh-CN" sz="2000" b="1">
                <a:solidFill>
                  <a:srgbClr val="FF0000"/>
                </a:solidFill>
                <a:latin typeface="Times New Roman" pitchFamily="18" charset="0"/>
              </a:endParaRPr>
            </a:p>
            <a:p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r>
                <a: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rPr>
                <a:t>G</a:t>
              </a:r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1451" name="Rectangle 8"/>
            <p:cNvSpPr>
              <a:spLocks noChangeArrowheads="1"/>
            </p:cNvSpPr>
            <p:nvPr/>
          </p:nvSpPr>
          <p:spPr bwMode="auto">
            <a:xfrm>
              <a:off x="2928" y="1296"/>
              <a:ext cx="576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2716</a:t>
              </a:r>
              <a:endParaRPr kumimoji="1" lang="en-US" altLang="zh-CN" sz="20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61452" name="Rectangle 9"/>
            <p:cNvSpPr>
              <a:spLocks noChangeArrowheads="1"/>
            </p:cNvSpPr>
            <p:nvPr/>
          </p:nvSpPr>
          <p:spPr bwMode="auto">
            <a:xfrm>
              <a:off x="3888" y="1296"/>
              <a:ext cx="576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000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r>
                <a:rPr kumimoji="1" lang="en-US" altLang="zh-CN" b="1">
                  <a:solidFill>
                    <a:srgbClr val="FF0000"/>
                  </a:solidFill>
                  <a:latin typeface="Times New Roman" pitchFamily="18" charset="0"/>
                </a:rPr>
                <a:t>6116</a:t>
              </a:r>
              <a:r>
                <a:rPr kumimoji="1" lang="en-US" altLang="zh-CN" sz="1600" b="1">
                  <a:solidFill>
                    <a:srgbClr val="FF0000"/>
                  </a:solidFill>
                  <a:latin typeface="Times New Roman" pitchFamily="18" charset="0"/>
                </a:rPr>
                <a:t>(2)</a:t>
              </a:r>
              <a:endParaRPr kumimoji="1" lang="en-US" altLang="zh-CN" sz="16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61453" name="Rectangle 10"/>
            <p:cNvSpPr>
              <a:spLocks noChangeArrowheads="1"/>
            </p:cNvSpPr>
            <p:nvPr/>
          </p:nvSpPr>
          <p:spPr bwMode="auto">
            <a:xfrm>
              <a:off x="4848" y="1296"/>
              <a:ext cx="576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000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r>
                <a:rPr kumimoji="1" lang="en-US" altLang="zh-CN" b="1">
                  <a:solidFill>
                    <a:srgbClr val="FF0000"/>
                  </a:solidFill>
                  <a:latin typeface="Times New Roman" pitchFamily="18" charset="0"/>
                </a:rPr>
                <a:t>6116</a:t>
              </a:r>
              <a:r>
                <a:rPr kumimoji="1" lang="en-US" altLang="zh-CN" sz="1600" b="1">
                  <a:solidFill>
                    <a:srgbClr val="FF0000"/>
                  </a:solidFill>
                  <a:latin typeface="Times New Roman" pitchFamily="18" charset="0"/>
                </a:rPr>
                <a:t>(1)</a:t>
              </a:r>
              <a:endParaRPr kumimoji="1" lang="en-US" altLang="zh-CN" sz="16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61454" name="Rectangle 11"/>
            <p:cNvSpPr>
              <a:spLocks noChangeArrowheads="1"/>
            </p:cNvSpPr>
            <p:nvPr/>
          </p:nvSpPr>
          <p:spPr bwMode="auto">
            <a:xfrm>
              <a:off x="3648" y="2688"/>
              <a:ext cx="864" cy="139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8155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61455" name="Line 12"/>
            <p:cNvSpPr>
              <a:spLocks noChangeShapeType="1"/>
            </p:cNvSpPr>
            <p:nvPr/>
          </p:nvSpPr>
          <p:spPr bwMode="auto">
            <a:xfrm>
              <a:off x="1440" y="1488"/>
              <a:ext cx="0" cy="720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56" name="Line 13"/>
            <p:cNvSpPr>
              <a:spLocks noChangeShapeType="1"/>
            </p:cNvSpPr>
            <p:nvPr/>
          </p:nvSpPr>
          <p:spPr bwMode="auto">
            <a:xfrm>
              <a:off x="1440" y="2208"/>
              <a:ext cx="3552" cy="0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57" name="Line 14"/>
            <p:cNvSpPr>
              <a:spLocks noChangeShapeType="1"/>
            </p:cNvSpPr>
            <p:nvPr/>
          </p:nvSpPr>
          <p:spPr bwMode="auto">
            <a:xfrm>
              <a:off x="3120" y="2016"/>
              <a:ext cx="0" cy="192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58" name="Line 15"/>
            <p:cNvSpPr>
              <a:spLocks noChangeShapeType="1"/>
            </p:cNvSpPr>
            <p:nvPr/>
          </p:nvSpPr>
          <p:spPr bwMode="auto">
            <a:xfrm>
              <a:off x="4080" y="2016"/>
              <a:ext cx="0" cy="192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59" name="Line 16"/>
            <p:cNvSpPr>
              <a:spLocks noChangeShapeType="1"/>
            </p:cNvSpPr>
            <p:nvPr/>
          </p:nvSpPr>
          <p:spPr bwMode="auto">
            <a:xfrm>
              <a:off x="4992" y="2016"/>
              <a:ext cx="0" cy="192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0" name="Text Box 17"/>
            <p:cNvSpPr txBox="1">
              <a:spLocks noChangeArrowheads="1"/>
            </p:cNvSpPr>
            <p:nvPr/>
          </p:nvSpPr>
          <p:spPr bwMode="auto">
            <a:xfrm>
              <a:off x="906" y="1392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latin typeface="Times New Roman" pitchFamily="18" charset="0"/>
                </a:rPr>
                <a:t>P0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61461" name="Line 18"/>
            <p:cNvSpPr>
              <a:spLocks noChangeShapeType="1"/>
            </p:cNvSpPr>
            <p:nvPr/>
          </p:nvSpPr>
          <p:spPr bwMode="auto">
            <a:xfrm>
              <a:off x="2448" y="1104"/>
              <a:ext cx="2544" cy="0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2" name="Line 19"/>
            <p:cNvSpPr>
              <a:spLocks noChangeShapeType="1"/>
            </p:cNvSpPr>
            <p:nvPr/>
          </p:nvSpPr>
          <p:spPr bwMode="auto">
            <a:xfrm>
              <a:off x="2448" y="1104"/>
              <a:ext cx="0" cy="528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3" name="Line 20"/>
            <p:cNvSpPr>
              <a:spLocks noChangeShapeType="1"/>
            </p:cNvSpPr>
            <p:nvPr/>
          </p:nvSpPr>
          <p:spPr bwMode="auto">
            <a:xfrm>
              <a:off x="2304" y="1632"/>
              <a:ext cx="144" cy="0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4" name="Line 21"/>
            <p:cNvSpPr>
              <a:spLocks noChangeShapeType="1"/>
            </p:cNvSpPr>
            <p:nvPr/>
          </p:nvSpPr>
          <p:spPr bwMode="auto">
            <a:xfrm>
              <a:off x="1200" y="912"/>
              <a:ext cx="4128" cy="0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5" name="Line 22"/>
            <p:cNvSpPr>
              <a:spLocks noChangeShapeType="1"/>
            </p:cNvSpPr>
            <p:nvPr/>
          </p:nvSpPr>
          <p:spPr bwMode="auto">
            <a:xfrm>
              <a:off x="5280" y="912"/>
              <a:ext cx="0" cy="384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6" name="Line 23"/>
            <p:cNvSpPr>
              <a:spLocks noChangeShapeType="1"/>
            </p:cNvSpPr>
            <p:nvPr/>
          </p:nvSpPr>
          <p:spPr bwMode="auto">
            <a:xfrm>
              <a:off x="4320" y="912"/>
              <a:ext cx="0" cy="384"/>
            </a:xfrm>
            <a:prstGeom prst="line">
              <a:avLst/>
            </a:prstGeom>
            <a:noFill/>
            <a:ln w="88900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7" name="Line 24"/>
            <p:cNvSpPr>
              <a:spLocks noChangeShapeType="1"/>
            </p:cNvSpPr>
            <p:nvPr/>
          </p:nvSpPr>
          <p:spPr bwMode="auto">
            <a:xfrm flipV="1">
              <a:off x="3216" y="576"/>
              <a:ext cx="0" cy="72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8" name="Line 25"/>
            <p:cNvSpPr>
              <a:spLocks noChangeShapeType="1"/>
            </p:cNvSpPr>
            <p:nvPr/>
          </p:nvSpPr>
          <p:spPr bwMode="auto">
            <a:xfrm flipH="1">
              <a:off x="480" y="576"/>
              <a:ext cx="273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9" name="Line 26"/>
            <p:cNvSpPr>
              <a:spLocks noChangeShapeType="1"/>
            </p:cNvSpPr>
            <p:nvPr/>
          </p:nvSpPr>
          <p:spPr bwMode="auto">
            <a:xfrm>
              <a:off x="480" y="576"/>
              <a:ext cx="0" cy="14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0" name="Line 27"/>
            <p:cNvSpPr>
              <a:spLocks noChangeShapeType="1"/>
            </p:cNvSpPr>
            <p:nvPr/>
          </p:nvSpPr>
          <p:spPr bwMode="auto">
            <a:xfrm>
              <a:off x="1200" y="1824"/>
              <a:ext cx="528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1" name="Line 28"/>
            <p:cNvSpPr>
              <a:spLocks noChangeShapeType="1"/>
            </p:cNvSpPr>
            <p:nvPr/>
          </p:nvSpPr>
          <p:spPr bwMode="auto">
            <a:xfrm>
              <a:off x="1200" y="2304"/>
              <a:ext cx="3408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2" name="Line 29"/>
            <p:cNvSpPr>
              <a:spLocks noChangeShapeType="1"/>
            </p:cNvSpPr>
            <p:nvPr/>
          </p:nvSpPr>
          <p:spPr bwMode="auto">
            <a:xfrm>
              <a:off x="1200" y="2400"/>
              <a:ext cx="350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3" name="Line 30"/>
            <p:cNvSpPr>
              <a:spLocks noChangeShapeType="1"/>
            </p:cNvSpPr>
            <p:nvPr/>
          </p:nvSpPr>
          <p:spPr bwMode="auto">
            <a:xfrm flipV="1">
              <a:off x="4704" y="1632"/>
              <a:ext cx="0" cy="7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4" name="Line 31"/>
            <p:cNvSpPr>
              <a:spLocks noChangeShapeType="1"/>
            </p:cNvSpPr>
            <p:nvPr/>
          </p:nvSpPr>
          <p:spPr bwMode="auto">
            <a:xfrm flipV="1">
              <a:off x="4608" y="1440"/>
              <a:ext cx="0" cy="86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5" name="Line 32"/>
            <p:cNvSpPr>
              <a:spLocks noChangeShapeType="1"/>
            </p:cNvSpPr>
            <p:nvPr/>
          </p:nvSpPr>
          <p:spPr bwMode="auto">
            <a:xfrm>
              <a:off x="4704" y="1632"/>
              <a:ext cx="14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6" name="Line 33"/>
            <p:cNvSpPr>
              <a:spLocks noChangeShapeType="1"/>
            </p:cNvSpPr>
            <p:nvPr/>
          </p:nvSpPr>
          <p:spPr bwMode="auto">
            <a:xfrm>
              <a:off x="4608" y="1440"/>
              <a:ext cx="2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7" name="Line 34"/>
            <p:cNvSpPr>
              <a:spLocks noChangeShapeType="1"/>
            </p:cNvSpPr>
            <p:nvPr/>
          </p:nvSpPr>
          <p:spPr bwMode="auto">
            <a:xfrm>
              <a:off x="1200" y="3024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8" name="Line 35"/>
            <p:cNvSpPr>
              <a:spLocks noChangeShapeType="1"/>
            </p:cNvSpPr>
            <p:nvPr/>
          </p:nvSpPr>
          <p:spPr bwMode="auto">
            <a:xfrm>
              <a:off x="1200" y="3168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9" name="Line 36"/>
            <p:cNvSpPr>
              <a:spLocks noChangeShapeType="1"/>
            </p:cNvSpPr>
            <p:nvPr/>
          </p:nvSpPr>
          <p:spPr bwMode="auto">
            <a:xfrm>
              <a:off x="1200" y="3312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0" name="Line 37"/>
            <p:cNvSpPr>
              <a:spLocks noChangeShapeType="1"/>
            </p:cNvSpPr>
            <p:nvPr/>
          </p:nvSpPr>
          <p:spPr bwMode="auto">
            <a:xfrm>
              <a:off x="1200" y="3456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1" name="Line 38"/>
            <p:cNvSpPr>
              <a:spLocks noChangeShapeType="1"/>
            </p:cNvSpPr>
            <p:nvPr/>
          </p:nvSpPr>
          <p:spPr bwMode="auto">
            <a:xfrm>
              <a:off x="1200" y="3600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2" name="Line 39"/>
            <p:cNvSpPr>
              <a:spLocks noChangeShapeType="1"/>
            </p:cNvSpPr>
            <p:nvPr/>
          </p:nvSpPr>
          <p:spPr bwMode="auto">
            <a:xfrm>
              <a:off x="5280" y="2016"/>
              <a:ext cx="0" cy="52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3" name="Line 40"/>
            <p:cNvSpPr>
              <a:spLocks noChangeShapeType="1"/>
            </p:cNvSpPr>
            <p:nvPr/>
          </p:nvSpPr>
          <p:spPr bwMode="auto">
            <a:xfrm flipH="1">
              <a:off x="2832" y="2544"/>
              <a:ext cx="244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4" name="Line 41"/>
            <p:cNvSpPr>
              <a:spLocks noChangeShapeType="1"/>
            </p:cNvSpPr>
            <p:nvPr/>
          </p:nvSpPr>
          <p:spPr bwMode="auto">
            <a:xfrm>
              <a:off x="2832" y="2544"/>
              <a:ext cx="0" cy="76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5" name="Line 42"/>
            <p:cNvSpPr>
              <a:spLocks noChangeShapeType="1"/>
            </p:cNvSpPr>
            <p:nvPr/>
          </p:nvSpPr>
          <p:spPr bwMode="auto">
            <a:xfrm>
              <a:off x="2496" y="3312"/>
              <a:ext cx="336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6" name="Line 43"/>
            <p:cNvSpPr>
              <a:spLocks noChangeShapeType="1"/>
            </p:cNvSpPr>
            <p:nvPr/>
          </p:nvSpPr>
          <p:spPr bwMode="auto">
            <a:xfrm flipH="1" flipV="1">
              <a:off x="2736" y="2448"/>
              <a:ext cx="158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7" name="Line 44"/>
            <p:cNvSpPr>
              <a:spLocks noChangeShapeType="1"/>
            </p:cNvSpPr>
            <p:nvPr/>
          </p:nvSpPr>
          <p:spPr bwMode="auto">
            <a:xfrm>
              <a:off x="2736" y="2448"/>
              <a:ext cx="0" cy="6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8" name="Line 45"/>
            <p:cNvSpPr>
              <a:spLocks noChangeShapeType="1"/>
            </p:cNvSpPr>
            <p:nvPr/>
          </p:nvSpPr>
          <p:spPr bwMode="auto">
            <a:xfrm>
              <a:off x="2496" y="3120"/>
              <a:ext cx="24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9" name="Line 46"/>
            <p:cNvSpPr>
              <a:spLocks noChangeShapeType="1"/>
            </p:cNvSpPr>
            <p:nvPr/>
          </p:nvSpPr>
          <p:spPr bwMode="auto">
            <a:xfrm flipV="1">
              <a:off x="4320" y="2016"/>
              <a:ext cx="0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0" name="Line 47"/>
            <p:cNvSpPr>
              <a:spLocks noChangeShapeType="1"/>
            </p:cNvSpPr>
            <p:nvPr/>
          </p:nvSpPr>
          <p:spPr bwMode="auto">
            <a:xfrm>
              <a:off x="1200" y="3984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1" name="Line 48"/>
            <p:cNvSpPr>
              <a:spLocks noChangeShapeType="1"/>
            </p:cNvSpPr>
            <p:nvPr/>
          </p:nvSpPr>
          <p:spPr bwMode="auto">
            <a:xfrm flipH="1">
              <a:off x="2496" y="3504"/>
              <a:ext cx="115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2" name="Line 49"/>
            <p:cNvSpPr>
              <a:spLocks noChangeShapeType="1"/>
            </p:cNvSpPr>
            <p:nvPr/>
          </p:nvSpPr>
          <p:spPr bwMode="auto">
            <a:xfrm>
              <a:off x="1344" y="1824"/>
              <a:ext cx="0" cy="96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3" name="Line 50"/>
            <p:cNvSpPr>
              <a:spLocks noChangeShapeType="1"/>
            </p:cNvSpPr>
            <p:nvPr/>
          </p:nvSpPr>
          <p:spPr bwMode="auto">
            <a:xfrm>
              <a:off x="3264" y="2400"/>
              <a:ext cx="0" cy="7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4" name="Line 51"/>
            <p:cNvSpPr>
              <a:spLocks noChangeShapeType="1"/>
            </p:cNvSpPr>
            <p:nvPr/>
          </p:nvSpPr>
          <p:spPr bwMode="auto">
            <a:xfrm>
              <a:off x="3168" y="2304"/>
              <a:ext cx="0" cy="100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5" name="Line 52"/>
            <p:cNvSpPr>
              <a:spLocks noChangeShapeType="1"/>
            </p:cNvSpPr>
            <p:nvPr/>
          </p:nvSpPr>
          <p:spPr bwMode="auto">
            <a:xfrm>
              <a:off x="3264" y="3168"/>
              <a:ext cx="38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6" name="Line 53"/>
            <p:cNvSpPr>
              <a:spLocks noChangeShapeType="1"/>
            </p:cNvSpPr>
            <p:nvPr/>
          </p:nvSpPr>
          <p:spPr bwMode="auto">
            <a:xfrm>
              <a:off x="3168" y="3312"/>
              <a:ext cx="48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7" name="Line 54"/>
            <p:cNvSpPr>
              <a:spLocks noChangeShapeType="1"/>
            </p:cNvSpPr>
            <p:nvPr/>
          </p:nvSpPr>
          <p:spPr bwMode="auto">
            <a:xfrm>
              <a:off x="1344" y="2784"/>
              <a:ext cx="230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8" name="Line 55"/>
            <p:cNvSpPr>
              <a:spLocks noChangeShapeType="1"/>
            </p:cNvSpPr>
            <p:nvPr/>
          </p:nvSpPr>
          <p:spPr bwMode="auto">
            <a:xfrm>
              <a:off x="2976" y="2208"/>
              <a:ext cx="0" cy="768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9" name="Line 56"/>
            <p:cNvSpPr>
              <a:spLocks noChangeShapeType="1"/>
            </p:cNvSpPr>
            <p:nvPr/>
          </p:nvSpPr>
          <p:spPr bwMode="auto">
            <a:xfrm>
              <a:off x="2976" y="2976"/>
              <a:ext cx="672" cy="0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00" name="AutoShape 57"/>
            <p:cNvSpPr>
              <a:spLocks noChangeArrowheads="1"/>
            </p:cNvSpPr>
            <p:nvPr/>
          </p:nvSpPr>
          <p:spPr bwMode="auto">
            <a:xfrm>
              <a:off x="1200" y="1440"/>
              <a:ext cx="528" cy="96"/>
            </a:xfrm>
            <a:prstGeom prst="leftRightArrow">
              <a:avLst>
                <a:gd name="adj1" fmla="val 50000"/>
                <a:gd name="adj2" fmla="val 11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000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1501" name="AutoShape 58"/>
            <p:cNvSpPr>
              <a:spLocks noChangeArrowheads="1"/>
            </p:cNvSpPr>
            <p:nvPr/>
          </p:nvSpPr>
          <p:spPr bwMode="auto">
            <a:xfrm>
              <a:off x="3024" y="1104"/>
              <a:ext cx="96" cy="1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2" name="AutoShape 59"/>
            <p:cNvSpPr>
              <a:spLocks noChangeArrowheads="1"/>
            </p:cNvSpPr>
            <p:nvPr/>
          </p:nvSpPr>
          <p:spPr bwMode="auto">
            <a:xfrm>
              <a:off x="3936" y="1104"/>
              <a:ext cx="96" cy="1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3" name="AutoShape 60"/>
            <p:cNvSpPr>
              <a:spLocks noChangeArrowheads="1"/>
            </p:cNvSpPr>
            <p:nvPr/>
          </p:nvSpPr>
          <p:spPr bwMode="auto">
            <a:xfrm>
              <a:off x="4944" y="1104"/>
              <a:ext cx="96" cy="1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4" name="AutoShape 61"/>
            <p:cNvSpPr>
              <a:spLocks noChangeArrowheads="1"/>
            </p:cNvSpPr>
            <p:nvPr/>
          </p:nvSpPr>
          <p:spPr bwMode="auto">
            <a:xfrm>
              <a:off x="3264" y="912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5" name="AutoShape 62"/>
            <p:cNvSpPr>
              <a:spLocks noChangeArrowheads="1"/>
            </p:cNvSpPr>
            <p:nvPr/>
          </p:nvSpPr>
          <p:spPr bwMode="auto">
            <a:xfrm>
              <a:off x="4272" y="912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6" name="AutoShape 63"/>
            <p:cNvSpPr>
              <a:spLocks noChangeArrowheads="1"/>
            </p:cNvSpPr>
            <p:nvPr/>
          </p:nvSpPr>
          <p:spPr bwMode="auto">
            <a:xfrm>
              <a:off x="5232" y="912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7" name="AutoShape 64"/>
            <p:cNvSpPr>
              <a:spLocks noChangeArrowheads="1"/>
            </p:cNvSpPr>
            <p:nvPr/>
          </p:nvSpPr>
          <p:spPr bwMode="auto">
            <a:xfrm>
              <a:off x="4512" y="2880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8" name="AutoShape 65"/>
            <p:cNvSpPr>
              <a:spLocks noChangeArrowheads="1"/>
            </p:cNvSpPr>
            <p:nvPr/>
          </p:nvSpPr>
          <p:spPr bwMode="auto">
            <a:xfrm>
              <a:off x="4512" y="3168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9" name="AutoShape 66"/>
            <p:cNvSpPr>
              <a:spLocks noChangeArrowheads="1"/>
            </p:cNvSpPr>
            <p:nvPr/>
          </p:nvSpPr>
          <p:spPr bwMode="auto">
            <a:xfrm>
              <a:off x="4512" y="3456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0" name="Text Box 67"/>
            <p:cNvSpPr txBox="1">
              <a:spLocks noChangeArrowheads="1"/>
            </p:cNvSpPr>
            <p:nvPr/>
          </p:nvSpPr>
          <p:spPr bwMode="auto">
            <a:xfrm>
              <a:off x="1200" y="672"/>
              <a:ext cx="7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P2.2--P2.0</a:t>
              </a:r>
              <a:endParaRPr kumimoji="1" lang="en-US" altLang="zh-CN" b="1">
                <a:latin typeface="Times New Roman" pitchFamily="18" charset="0"/>
              </a:endParaRPr>
            </a:p>
          </p:txBody>
        </p:sp>
        <p:sp>
          <p:nvSpPr>
            <p:cNvPr id="61511" name="Text Box 68"/>
            <p:cNvSpPr txBox="1">
              <a:spLocks noChangeArrowheads="1"/>
            </p:cNvSpPr>
            <p:nvPr/>
          </p:nvSpPr>
          <p:spPr bwMode="auto">
            <a:xfrm>
              <a:off x="288" y="7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PSEN</a:t>
              </a:r>
              <a:endParaRPr kumimoji="1" lang="en-US" altLang="zh-CN" b="1">
                <a:latin typeface="Times New Roman" pitchFamily="18" charset="0"/>
              </a:endParaRPr>
            </a:p>
          </p:txBody>
        </p:sp>
        <p:sp>
          <p:nvSpPr>
            <p:cNvPr id="61512" name="Line 69"/>
            <p:cNvSpPr>
              <a:spLocks noChangeShapeType="1"/>
            </p:cNvSpPr>
            <p:nvPr/>
          </p:nvSpPr>
          <p:spPr bwMode="auto">
            <a:xfrm>
              <a:off x="336" y="8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13" name="Text Box 70"/>
            <p:cNvSpPr txBox="1">
              <a:spLocks noChangeArrowheads="1"/>
            </p:cNvSpPr>
            <p:nvPr/>
          </p:nvSpPr>
          <p:spPr bwMode="auto">
            <a:xfrm>
              <a:off x="836" y="1689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ALE</a:t>
              </a:r>
              <a:endParaRPr kumimoji="1" lang="en-US" altLang="zh-CN" b="1">
                <a:latin typeface="Times New Roman" pitchFamily="18" charset="0"/>
              </a:endParaRPr>
            </a:p>
          </p:txBody>
        </p:sp>
        <p:sp>
          <p:nvSpPr>
            <p:cNvPr id="61514" name="Text Box 71"/>
            <p:cNvSpPr txBox="1">
              <a:spLocks noChangeArrowheads="1"/>
            </p:cNvSpPr>
            <p:nvPr/>
          </p:nvSpPr>
          <p:spPr bwMode="auto">
            <a:xfrm>
              <a:off x="836" y="2169"/>
              <a:ext cx="3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WR</a:t>
              </a:r>
              <a:endParaRPr kumimoji="1" lang="en-US" altLang="zh-CN" b="1">
                <a:latin typeface="Times New Roman" pitchFamily="18" charset="0"/>
              </a:endParaRPr>
            </a:p>
          </p:txBody>
        </p:sp>
        <p:sp>
          <p:nvSpPr>
            <p:cNvPr id="61515" name="Text Box 72"/>
            <p:cNvSpPr txBox="1">
              <a:spLocks noChangeArrowheads="1"/>
            </p:cNvSpPr>
            <p:nvPr/>
          </p:nvSpPr>
          <p:spPr bwMode="auto">
            <a:xfrm>
              <a:off x="873" y="2361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RD</a:t>
              </a:r>
              <a:endParaRPr kumimoji="1" lang="en-US" altLang="zh-CN" b="1">
                <a:latin typeface="Times New Roman" pitchFamily="18" charset="0"/>
              </a:endParaRPr>
            </a:p>
          </p:txBody>
        </p:sp>
        <p:sp>
          <p:nvSpPr>
            <p:cNvPr id="61516" name="Line 73"/>
            <p:cNvSpPr>
              <a:spLocks noChangeShapeType="1"/>
            </p:cNvSpPr>
            <p:nvPr/>
          </p:nvSpPr>
          <p:spPr bwMode="auto">
            <a:xfrm>
              <a:off x="912" y="22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17" name="Line 74"/>
            <p:cNvSpPr>
              <a:spLocks noChangeShapeType="1"/>
            </p:cNvSpPr>
            <p:nvPr/>
          </p:nvSpPr>
          <p:spPr bwMode="auto">
            <a:xfrm>
              <a:off x="912" y="24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18" name="Line 75"/>
            <p:cNvSpPr>
              <a:spLocks noChangeShapeType="1"/>
            </p:cNvSpPr>
            <p:nvPr/>
          </p:nvSpPr>
          <p:spPr bwMode="auto">
            <a:xfrm>
              <a:off x="3648" y="1440"/>
              <a:ext cx="2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19" name="Line 76"/>
            <p:cNvSpPr>
              <a:spLocks noChangeShapeType="1"/>
            </p:cNvSpPr>
            <p:nvPr/>
          </p:nvSpPr>
          <p:spPr bwMode="auto">
            <a:xfrm>
              <a:off x="3744" y="1584"/>
              <a:ext cx="14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0" name="Line 77"/>
            <p:cNvSpPr>
              <a:spLocks noChangeShapeType="1"/>
            </p:cNvSpPr>
            <p:nvPr/>
          </p:nvSpPr>
          <p:spPr bwMode="auto">
            <a:xfrm>
              <a:off x="3648" y="1440"/>
              <a:ext cx="0" cy="86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1" name="Line 78"/>
            <p:cNvSpPr>
              <a:spLocks noChangeShapeType="1"/>
            </p:cNvSpPr>
            <p:nvPr/>
          </p:nvSpPr>
          <p:spPr bwMode="auto">
            <a:xfrm>
              <a:off x="3744" y="1584"/>
              <a:ext cx="0" cy="81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2" name="Text Box 79"/>
            <p:cNvSpPr txBox="1">
              <a:spLocks noChangeArrowheads="1"/>
            </p:cNvSpPr>
            <p:nvPr/>
          </p:nvSpPr>
          <p:spPr bwMode="auto">
            <a:xfrm>
              <a:off x="1788" y="2880"/>
              <a:ext cx="372" cy="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A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B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C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G2A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G2B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G1</a:t>
              </a:r>
              <a:endParaRPr kumimoji="1" lang="en-US" altLang="zh-CN" sz="1600" b="1">
                <a:latin typeface="Times New Roman" pitchFamily="18" charset="0"/>
              </a:endParaRPr>
            </a:p>
          </p:txBody>
        </p:sp>
        <p:sp>
          <p:nvSpPr>
            <p:cNvPr id="61523" name="Line 80"/>
            <p:cNvSpPr>
              <a:spLocks noChangeShapeType="1"/>
            </p:cNvSpPr>
            <p:nvPr/>
          </p:nvSpPr>
          <p:spPr bwMode="auto">
            <a:xfrm>
              <a:off x="1584" y="374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4" name="Line 81"/>
            <p:cNvSpPr>
              <a:spLocks noChangeShapeType="1"/>
            </p:cNvSpPr>
            <p:nvPr/>
          </p:nvSpPr>
          <p:spPr bwMode="auto">
            <a:xfrm>
              <a:off x="1824" y="336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5" name="Line 82"/>
            <p:cNvSpPr>
              <a:spLocks noChangeShapeType="1"/>
            </p:cNvSpPr>
            <p:nvPr/>
          </p:nvSpPr>
          <p:spPr bwMode="auto">
            <a:xfrm>
              <a:off x="1824" y="355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6" name="Text Box 83"/>
            <p:cNvSpPr txBox="1">
              <a:spLocks noChangeArrowheads="1"/>
            </p:cNvSpPr>
            <p:nvPr/>
          </p:nvSpPr>
          <p:spPr bwMode="auto">
            <a:xfrm>
              <a:off x="826" y="3855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P1.0</a:t>
              </a:r>
              <a:endParaRPr kumimoji="1" lang="en-US" altLang="zh-CN" b="1">
                <a:latin typeface="Times New Roman" pitchFamily="18" charset="0"/>
              </a:endParaRPr>
            </a:p>
          </p:txBody>
        </p:sp>
        <p:sp>
          <p:nvSpPr>
            <p:cNvPr id="61527" name="Text Box 84"/>
            <p:cNvSpPr txBox="1">
              <a:spLocks noChangeArrowheads="1"/>
            </p:cNvSpPr>
            <p:nvPr/>
          </p:nvSpPr>
          <p:spPr bwMode="auto">
            <a:xfrm>
              <a:off x="2619" y="110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A0~A7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28" name="Text Box 85"/>
            <p:cNvSpPr txBox="1">
              <a:spLocks noChangeArrowheads="1"/>
            </p:cNvSpPr>
            <p:nvPr/>
          </p:nvSpPr>
          <p:spPr bwMode="auto">
            <a:xfrm>
              <a:off x="3339" y="1104"/>
              <a:ext cx="5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A8~A10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29" name="Text Box 86"/>
            <p:cNvSpPr txBox="1">
              <a:spLocks noChangeArrowheads="1"/>
            </p:cNvSpPr>
            <p:nvPr/>
          </p:nvSpPr>
          <p:spPr bwMode="auto">
            <a:xfrm>
              <a:off x="2880" y="182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D7~D0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30" name="Text Box 87"/>
            <p:cNvSpPr txBox="1">
              <a:spLocks noChangeArrowheads="1"/>
            </p:cNvSpPr>
            <p:nvPr/>
          </p:nvSpPr>
          <p:spPr bwMode="auto">
            <a:xfrm>
              <a:off x="3840" y="182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D7~D0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31" name="Text Box 88"/>
            <p:cNvSpPr txBox="1">
              <a:spLocks noChangeArrowheads="1"/>
            </p:cNvSpPr>
            <p:nvPr/>
          </p:nvSpPr>
          <p:spPr bwMode="auto">
            <a:xfrm>
              <a:off x="4800" y="182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D7~D0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32" name="Text Box 89"/>
            <p:cNvSpPr txBox="1">
              <a:spLocks noChangeArrowheads="1"/>
            </p:cNvSpPr>
            <p:nvPr/>
          </p:nvSpPr>
          <p:spPr bwMode="auto">
            <a:xfrm>
              <a:off x="5178" y="1824"/>
              <a:ext cx="2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CE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33" name="Line 90"/>
            <p:cNvSpPr>
              <a:spLocks noChangeShapeType="1"/>
            </p:cNvSpPr>
            <p:nvPr/>
          </p:nvSpPr>
          <p:spPr bwMode="auto">
            <a:xfrm>
              <a:off x="5232" y="187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34" name="Text Box 91"/>
            <p:cNvSpPr txBox="1">
              <a:spLocks noChangeArrowheads="1"/>
            </p:cNvSpPr>
            <p:nvPr/>
          </p:nvSpPr>
          <p:spPr bwMode="auto">
            <a:xfrm>
              <a:off x="4218" y="1824"/>
              <a:ext cx="2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CE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35" name="Line 92"/>
            <p:cNvSpPr>
              <a:spLocks noChangeShapeType="1"/>
            </p:cNvSpPr>
            <p:nvPr/>
          </p:nvSpPr>
          <p:spPr bwMode="auto">
            <a:xfrm>
              <a:off x="4272" y="187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36" name="Text Box 93"/>
            <p:cNvSpPr txBox="1">
              <a:spLocks noChangeArrowheads="1"/>
            </p:cNvSpPr>
            <p:nvPr/>
          </p:nvSpPr>
          <p:spPr bwMode="auto">
            <a:xfrm>
              <a:off x="2874" y="1440"/>
              <a:ext cx="2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CE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37" name="Line 94"/>
            <p:cNvSpPr>
              <a:spLocks noChangeShapeType="1"/>
            </p:cNvSpPr>
            <p:nvPr/>
          </p:nvSpPr>
          <p:spPr bwMode="auto">
            <a:xfrm>
              <a:off x="2928" y="148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38" name="Text Box 95"/>
            <p:cNvSpPr txBox="1">
              <a:spLocks noChangeArrowheads="1"/>
            </p:cNvSpPr>
            <p:nvPr/>
          </p:nvSpPr>
          <p:spPr bwMode="auto">
            <a:xfrm>
              <a:off x="3072" y="1296"/>
              <a:ext cx="2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OE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39" name="Line 96"/>
            <p:cNvSpPr>
              <a:spLocks noChangeShapeType="1"/>
            </p:cNvSpPr>
            <p:nvPr/>
          </p:nvSpPr>
          <p:spPr bwMode="auto">
            <a:xfrm>
              <a:off x="3120" y="134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40" name="Text Box 97"/>
            <p:cNvSpPr txBox="1">
              <a:spLocks noChangeArrowheads="1"/>
            </p:cNvSpPr>
            <p:nvPr/>
          </p:nvSpPr>
          <p:spPr bwMode="auto">
            <a:xfrm>
              <a:off x="4565" y="110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A0~A7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41" name="Text Box 98"/>
            <p:cNvSpPr txBox="1">
              <a:spLocks noChangeArrowheads="1"/>
            </p:cNvSpPr>
            <p:nvPr/>
          </p:nvSpPr>
          <p:spPr bwMode="auto">
            <a:xfrm>
              <a:off x="5256" y="1104"/>
              <a:ext cx="5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A8~A10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42" name="Text Box 99"/>
            <p:cNvSpPr txBox="1">
              <a:spLocks noChangeArrowheads="1"/>
            </p:cNvSpPr>
            <p:nvPr/>
          </p:nvSpPr>
          <p:spPr bwMode="auto">
            <a:xfrm>
              <a:off x="3873" y="1351"/>
              <a:ext cx="3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WE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43" name="Text Box 100"/>
            <p:cNvSpPr txBox="1">
              <a:spLocks noChangeArrowheads="1"/>
            </p:cNvSpPr>
            <p:nvPr/>
          </p:nvSpPr>
          <p:spPr bwMode="auto">
            <a:xfrm>
              <a:off x="4833" y="1344"/>
              <a:ext cx="3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WE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44" name="Text Box 101"/>
            <p:cNvSpPr txBox="1">
              <a:spLocks noChangeArrowheads="1"/>
            </p:cNvSpPr>
            <p:nvPr/>
          </p:nvSpPr>
          <p:spPr bwMode="auto">
            <a:xfrm>
              <a:off x="3886" y="1488"/>
              <a:ext cx="2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OE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45" name="Text Box 102"/>
            <p:cNvSpPr txBox="1">
              <a:spLocks noChangeArrowheads="1"/>
            </p:cNvSpPr>
            <p:nvPr/>
          </p:nvSpPr>
          <p:spPr bwMode="auto">
            <a:xfrm>
              <a:off x="4858" y="1536"/>
              <a:ext cx="2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OE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46" name="Line 103"/>
            <p:cNvSpPr>
              <a:spLocks noChangeShapeType="1"/>
            </p:cNvSpPr>
            <p:nvPr/>
          </p:nvSpPr>
          <p:spPr bwMode="auto">
            <a:xfrm>
              <a:off x="3936" y="13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47" name="Line 104"/>
            <p:cNvSpPr>
              <a:spLocks noChangeShapeType="1"/>
            </p:cNvSpPr>
            <p:nvPr/>
          </p:nvSpPr>
          <p:spPr bwMode="auto">
            <a:xfrm>
              <a:off x="3936" y="153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48" name="Line 105"/>
            <p:cNvSpPr>
              <a:spLocks noChangeShapeType="1"/>
            </p:cNvSpPr>
            <p:nvPr/>
          </p:nvSpPr>
          <p:spPr bwMode="auto">
            <a:xfrm>
              <a:off x="4896" y="158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49" name="Line 106"/>
            <p:cNvSpPr>
              <a:spLocks noChangeShapeType="1"/>
            </p:cNvSpPr>
            <p:nvPr/>
          </p:nvSpPr>
          <p:spPr bwMode="auto">
            <a:xfrm>
              <a:off x="4896" y="13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50" name="Text Box 107"/>
            <p:cNvSpPr txBox="1">
              <a:spLocks noChangeArrowheads="1"/>
            </p:cNvSpPr>
            <p:nvPr/>
          </p:nvSpPr>
          <p:spPr bwMode="auto">
            <a:xfrm>
              <a:off x="3633" y="3216"/>
              <a:ext cx="3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WE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51" name="Text Box 108"/>
            <p:cNvSpPr txBox="1">
              <a:spLocks noChangeArrowheads="1"/>
            </p:cNvSpPr>
            <p:nvPr/>
          </p:nvSpPr>
          <p:spPr bwMode="auto">
            <a:xfrm>
              <a:off x="3648" y="3072"/>
              <a:ext cx="2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RD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52" name="Text Box 109"/>
            <p:cNvSpPr txBox="1">
              <a:spLocks noChangeArrowheads="1"/>
            </p:cNvSpPr>
            <p:nvPr/>
          </p:nvSpPr>
          <p:spPr bwMode="auto">
            <a:xfrm>
              <a:off x="3648" y="2688"/>
              <a:ext cx="34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ALE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53" name="Text Box 110"/>
            <p:cNvSpPr txBox="1">
              <a:spLocks noChangeArrowheads="1"/>
            </p:cNvSpPr>
            <p:nvPr/>
          </p:nvSpPr>
          <p:spPr bwMode="auto">
            <a:xfrm>
              <a:off x="3648" y="2880"/>
              <a:ext cx="61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AD0~AD7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54" name="Text Box 111"/>
            <p:cNvSpPr txBox="1">
              <a:spLocks noChangeArrowheads="1"/>
            </p:cNvSpPr>
            <p:nvPr/>
          </p:nvSpPr>
          <p:spPr bwMode="auto">
            <a:xfrm>
              <a:off x="3648" y="3408"/>
              <a:ext cx="2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CE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55" name="Text Box 112"/>
            <p:cNvSpPr txBox="1">
              <a:spLocks noChangeArrowheads="1"/>
            </p:cNvSpPr>
            <p:nvPr/>
          </p:nvSpPr>
          <p:spPr bwMode="auto">
            <a:xfrm>
              <a:off x="2256" y="3024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Y2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56" name="Text Box 113"/>
            <p:cNvSpPr txBox="1">
              <a:spLocks noChangeArrowheads="1"/>
            </p:cNvSpPr>
            <p:nvPr/>
          </p:nvSpPr>
          <p:spPr bwMode="auto">
            <a:xfrm>
              <a:off x="2256" y="3216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Y1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57" name="Text Box 114"/>
            <p:cNvSpPr txBox="1">
              <a:spLocks noChangeArrowheads="1"/>
            </p:cNvSpPr>
            <p:nvPr/>
          </p:nvSpPr>
          <p:spPr bwMode="auto">
            <a:xfrm>
              <a:off x="2256" y="3408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Y0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58" name="Text Box 115"/>
            <p:cNvSpPr txBox="1">
              <a:spLocks noChangeArrowheads="1"/>
            </p:cNvSpPr>
            <p:nvPr/>
          </p:nvSpPr>
          <p:spPr bwMode="auto">
            <a:xfrm>
              <a:off x="1344" y="3648"/>
              <a:ext cx="31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+5V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59" name="Text Box 116"/>
            <p:cNvSpPr txBox="1">
              <a:spLocks noChangeArrowheads="1"/>
            </p:cNvSpPr>
            <p:nvPr/>
          </p:nvSpPr>
          <p:spPr bwMode="auto">
            <a:xfrm>
              <a:off x="3620" y="3888"/>
              <a:ext cx="4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IO/ M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60" name="Text Box 117"/>
            <p:cNvSpPr txBox="1">
              <a:spLocks noChangeArrowheads="1"/>
            </p:cNvSpPr>
            <p:nvPr/>
          </p:nvSpPr>
          <p:spPr bwMode="auto">
            <a:xfrm>
              <a:off x="4272" y="2832"/>
              <a:ext cx="26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PA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61" name="Text Box 118"/>
            <p:cNvSpPr txBox="1">
              <a:spLocks noChangeArrowheads="1"/>
            </p:cNvSpPr>
            <p:nvPr/>
          </p:nvSpPr>
          <p:spPr bwMode="auto">
            <a:xfrm>
              <a:off x="4269" y="3120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PB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62" name="Text Box 119"/>
            <p:cNvSpPr txBox="1">
              <a:spLocks noChangeArrowheads="1"/>
            </p:cNvSpPr>
            <p:nvPr/>
          </p:nvSpPr>
          <p:spPr bwMode="auto">
            <a:xfrm>
              <a:off x="4269" y="3408"/>
              <a:ext cx="26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PC</a:t>
              </a:r>
              <a:endParaRPr kumimoji="1" lang="en-US" altLang="zh-CN" sz="1400" b="1">
                <a:latin typeface="Times New Roman" pitchFamily="18" charset="0"/>
              </a:endParaRPr>
            </a:p>
          </p:txBody>
        </p:sp>
        <p:sp>
          <p:nvSpPr>
            <p:cNvPr id="61563" name="Line 120"/>
            <p:cNvSpPr>
              <a:spLocks noChangeShapeType="1"/>
            </p:cNvSpPr>
            <p:nvPr/>
          </p:nvSpPr>
          <p:spPr bwMode="auto">
            <a:xfrm>
              <a:off x="3696" y="345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4" name="Line 121"/>
            <p:cNvSpPr>
              <a:spLocks noChangeShapeType="1"/>
            </p:cNvSpPr>
            <p:nvPr/>
          </p:nvSpPr>
          <p:spPr bwMode="auto">
            <a:xfrm>
              <a:off x="3696" y="32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5" name="Line 122"/>
            <p:cNvSpPr>
              <a:spLocks noChangeShapeType="1"/>
            </p:cNvSpPr>
            <p:nvPr/>
          </p:nvSpPr>
          <p:spPr bwMode="auto">
            <a:xfrm>
              <a:off x="3840" y="393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6" name="Line 123"/>
            <p:cNvSpPr>
              <a:spLocks noChangeShapeType="1"/>
            </p:cNvSpPr>
            <p:nvPr/>
          </p:nvSpPr>
          <p:spPr bwMode="auto">
            <a:xfrm>
              <a:off x="2304" y="307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7" name="Line 124"/>
            <p:cNvSpPr>
              <a:spLocks noChangeShapeType="1"/>
            </p:cNvSpPr>
            <p:nvPr/>
          </p:nvSpPr>
          <p:spPr bwMode="auto">
            <a:xfrm>
              <a:off x="2304" y="32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8" name="Line 125"/>
            <p:cNvSpPr>
              <a:spLocks noChangeShapeType="1"/>
            </p:cNvSpPr>
            <p:nvPr/>
          </p:nvSpPr>
          <p:spPr bwMode="auto">
            <a:xfrm>
              <a:off x="2304" y="345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9" name="Text Box 126"/>
            <p:cNvSpPr txBox="1">
              <a:spLocks noChangeArrowheads="1"/>
            </p:cNvSpPr>
            <p:nvPr/>
          </p:nvSpPr>
          <p:spPr bwMode="auto">
            <a:xfrm>
              <a:off x="864" y="2916"/>
              <a:ext cx="354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P2.3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P2.4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P2.5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P2.6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P2.7</a:t>
              </a:r>
              <a:endParaRPr kumimoji="1" lang="en-US" altLang="zh-CN" sz="1600" b="1">
                <a:latin typeface="Times New Roman" pitchFamily="18" charset="0"/>
              </a:endParaRPr>
            </a:p>
          </p:txBody>
        </p:sp>
      </p:grpSp>
      <p:sp>
        <p:nvSpPr>
          <p:cNvPr id="61445" name="Line 127"/>
          <p:cNvSpPr>
            <a:spLocks noChangeShapeType="1"/>
          </p:cNvSpPr>
          <p:nvPr/>
        </p:nvSpPr>
        <p:spPr bwMode="auto">
          <a:xfrm flipH="1">
            <a:off x="4343400" y="24384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6" name="Line 128"/>
          <p:cNvSpPr>
            <a:spLocks noChangeShapeType="1"/>
          </p:cNvSpPr>
          <p:nvPr/>
        </p:nvSpPr>
        <p:spPr bwMode="auto">
          <a:xfrm>
            <a:off x="4343400" y="24384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7" name="Line 129"/>
          <p:cNvSpPr>
            <a:spLocks noChangeShapeType="1"/>
          </p:cNvSpPr>
          <p:nvPr/>
        </p:nvSpPr>
        <p:spPr bwMode="auto">
          <a:xfrm>
            <a:off x="4191000" y="26670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3256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</a:rPr>
              <a:t>上图中的各扩展地址分别为：</a:t>
            </a:r>
            <a:endParaRPr lang="zh-CN" altLang="en-US" sz="2800" smtClean="0">
              <a:solidFill>
                <a:schemeClr val="tx2"/>
              </a:solidFill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chemeClr val="tx2"/>
                </a:solidFill>
              </a:rPr>
              <a:t>	</a:t>
            </a:r>
            <a:r>
              <a:rPr lang="en-US" altLang="zh-CN" sz="2800" b="1" smtClean="0">
                <a:solidFill>
                  <a:schemeClr val="tx2"/>
                </a:solidFill>
              </a:rPr>
              <a:t>8155</a:t>
            </a:r>
            <a:r>
              <a:rPr lang="zh-CN" altLang="en-US" sz="2800" b="1" smtClean="0">
                <a:solidFill>
                  <a:schemeClr val="tx2"/>
                </a:solidFill>
              </a:rPr>
              <a:t>： </a:t>
            </a:r>
            <a:r>
              <a:rPr lang="en-US" altLang="zh-CN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0000H</a:t>
            </a:r>
            <a:r>
              <a:rPr lang="zh-CN" altLang="en-US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0001H</a:t>
            </a:r>
            <a:r>
              <a:rPr lang="zh-CN" altLang="en-US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400" b="1" smtClean="0">
                <a:solidFill>
                  <a:srgbClr val="FF0000"/>
                </a:solidFill>
                <a:ea typeface="黑体" pitchFamily="49" charset="-122"/>
              </a:rPr>
              <a:t>……</a:t>
            </a:r>
            <a:r>
              <a:rPr lang="zh-CN" altLang="en-US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0005H</a:t>
            </a:r>
            <a:endParaRPr lang="en-US" altLang="zh-CN" sz="2800" b="1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smtClean="0">
                <a:latin typeface="黑体" pitchFamily="49" charset="-122"/>
                <a:ea typeface="黑体" pitchFamily="49" charset="-122"/>
              </a:rPr>
              <a:t>		</a:t>
            </a:r>
            <a:r>
              <a:rPr lang="en-US" altLang="zh-CN" sz="2400" smtClean="0">
                <a:latin typeface="宋体" pitchFamily="2" charset="-122"/>
              </a:rPr>
              <a:t>8031</a:t>
            </a:r>
            <a:r>
              <a:rPr lang="zh-CN" altLang="en-US" sz="2400" smtClean="0">
                <a:latin typeface="宋体" pitchFamily="2" charset="-122"/>
              </a:rPr>
              <a:t>的</a:t>
            </a:r>
            <a:r>
              <a:rPr lang="en-US" altLang="zh-CN" sz="2400" smtClean="0">
                <a:solidFill>
                  <a:srgbClr val="3333FF"/>
                </a:solidFill>
                <a:latin typeface="宋体" pitchFamily="2" charset="-122"/>
              </a:rPr>
              <a:t>P2.7-P2.3=00000</a:t>
            </a:r>
            <a:r>
              <a:rPr lang="zh-CN" altLang="en-US" sz="2400" smtClean="0">
                <a:solidFill>
                  <a:srgbClr val="3333FF"/>
                </a:solidFill>
                <a:latin typeface="宋体" pitchFamily="2" charset="-122"/>
              </a:rPr>
              <a:t>时，选中</a:t>
            </a:r>
            <a:r>
              <a:rPr lang="en-US" altLang="zh-CN" sz="2400" smtClean="0">
                <a:solidFill>
                  <a:srgbClr val="3333FF"/>
                </a:solidFill>
                <a:latin typeface="宋体" pitchFamily="2" charset="-122"/>
              </a:rPr>
              <a:t>8155</a:t>
            </a:r>
            <a:r>
              <a:rPr lang="zh-CN" altLang="en-US" sz="2400" smtClean="0">
                <a:solidFill>
                  <a:srgbClr val="3333FF"/>
                </a:solidFill>
                <a:latin typeface="宋体" pitchFamily="2" charset="-122"/>
              </a:rPr>
              <a:t>，</a:t>
            </a:r>
            <a:r>
              <a:rPr lang="zh-CN" altLang="en-US" sz="2400" smtClean="0">
                <a:latin typeface="宋体" pitchFamily="2" charset="-122"/>
              </a:rPr>
              <a:t>在此前提下，当</a:t>
            </a: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smtClean="0">
                <a:latin typeface="宋体" pitchFamily="2" charset="-122"/>
              </a:rPr>
              <a:t>8031</a:t>
            </a:r>
            <a:r>
              <a:rPr lang="zh-CN" altLang="en-US" sz="2400" smtClean="0">
                <a:latin typeface="宋体" pitchFamily="2" charset="-122"/>
              </a:rPr>
              <a:t>的</a:t>
            </a:r>
            <a:r>
              <a:rPr lang="en-US" altLang="zh-CN" sz="2400" smtClean="0">
                <a:latin typeface="宋体" pitchFamily="2" charset="-122"/>
              </a:rPr>
              <a:t>P0</a:t>
            </a:r>
            <a:r>
              <a:rPr lang="zh-CN" altLang="en-US" sz="2400" smtClean="0">
                <a:latin typeface="宋体" pitchFamily="2" charset="-122"/>
              </a:rPr>
              <a:t>口输出地址是</a:t>
            </a:r>
            <a:r>
              <a:rPr lang="en-US" altLang="zh-CN" sz="2400" smtClean="0">
                <a:latin typeface="宋体" pitchFamily="2" charset="-122"/>
              </a:rPr>
              <a:t>XXXXX000-XXXXX101</a:t>
            </a:r>
            <a:r>
              <a:rPr lang="zh-CN" altLang="en-US" sz="2400" smtClean="0">
                <a:latin typeface="宋体" pitchFamily="2" charset="-122"/>
              </a:rPr>
              <a:t>，且</a:t>
            </a:r>
            <a:r>
              <a:rPr lang="en-US" altLang="zh-CN" sz="2400" smtClean="0">
                <a:latin typeface="宋体" pitchFamily="2" charset="-122"/>
              </a:rPr>
              <a:t>IO/ M=1</a:t>
            </a:r>
            <a:r>
              <a:rPr lang="zh-CN" altLang="en-US" sz="2400" smtClean="0">
                <a:latin typeface="宋体" pitchFamily="2" charset="-122"/>
              </a:rPr>
              <a:t>时，选</a:t>
            </a: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smtClean="0">
                <a:latin typeface="宋体" pitchFamily="2" charset="-122"/>
              </a:rPr>
              <a:t>中</a:t>
            </a:r>
            <a:r>
              <a:rPr lang="en-US" altLang="zh-CN" sz="2400" smtClean="0">
                <a:latin typeface="宋体" pitchFamily="2" charset="-122"/>
              </a:rPr>
              <a:t>8155</a:t>
            </a:r>
            <a:r>
              <a:rPr lang="zh-CN" altLang="en-US" sz="2400" smtClean="0">
                <a:latin typeface="宋体" pitchFamily="2" charset="-122"/>
              </a:rPr>
              <a:t>的各端口，即：</a:t>
            </a: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smtClean="0">
                <a:latin typeface="宋体" pitchFamily="2" charset="-122"/>
              </a:rPr>
              <a:t>		</a:t>
            </a: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smtClean="0">
                <a:latin typeface="宋体" pitchFamily="2" charset="-122"/>
              </a:rPr>
              <a:t>		</a:t>
            </a:r>
            <a:r>
              <a:rPr lang="zh-CN" altLang="en-US" sz="2800" smtClean="0">
                <a:latin typeface="宋体" pitchFamily="2" charset="-122"/>
              </a:rPr>
              <a:t>当</a:t>
            </a:r>
            <a:r>
              <a:rPr lang="en-US" altLang="zh-CN" sz="2800" smtClean="0">
                <a:latin typeface="宋体" pitchFamily="2" charset="-122"/>
              </a:rPr>
              <a:t>IO/ M=0</a:t>
            </a:r>
            <a:r>
              <a:rPr lang="zh-CN" altLang="en-US" sz="2800" smtClean="0">
                <a:latin typeface="宋体" pitchFamily="2" charset="-122"/>
              </a:rPr>
              <a:t>时，选中</a:t>
            </a:r>
            <a:r>
              <a:rPr lang="en-US" altLang="zh-CN" sz="2800" smtClean="0">
                <a:latin typeface="宋体" pitchFamily="2" charset="-122"/>
              </a:rPr>
              <a:t>8155</a:t>
            </a:r>
            <a:r>
              <a:rPr lang="zh-CN" altLang="en-US" sz="2800" smtClean="0">
                <a:latin typeface="宋体" pitchFamily="2" charset="-122"/>
              </a:rPr>
              <a:t>的</a:t>
            </a:r>
            <a:r>
              <a:rPr lang="en-US" altLang="zh-CN" sz="2800" smtClean="0">
                <a:latin typeface="宋体" pitchFamily="2" charset="-122"/>
              </a:rPr>
              <a:t>RAM</a:t>
            </a:r>
            <a:r>
              <a:rPr lang="zh-CN" altLang="en-US" sz="2800" smtClean="0">
                <a:latin typeface="宋体" pitchFamily="2" charset="-122"/>
              </a:rPr>
              <a:t>单元，所以：</a:t>
            </a:r>
            <a:endParaRPr lang="zh-CN" altLang="en-US" sz="28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latin typeface="宋体" pitchFamily="2" charset="-122"/>
              </a:rPr>
              <a:t>	其内部</a:t>
            </a:r>
            <a:r>
              <a:rPr lang="en-US" altLang="zh-CN" sz="2800" smtClean="0">
                <a:latin typeface="宋体" pitchFamily="2" charset="-122"/>
              </a:rPr>
              <a:t>RAM</a:t>
            </a:r>
            <a:r>
              <a:rPr lang="zh-CN" altLang="en-US" sz="2800" smtClean="0">
                <a:latin typeface="宋体" pitchFamily="2" charset="-122"/>
              </a:rPr>
              <a:t>地址范围是：</a:t>
            </a:r>
            <a:r>
              <a:rPr lang="en-US" altLang="zh-CN" sz="2800" smtClean="0">
                <a:solidFill>
                  <a:srgbClr val="FF0000"/>
                </a:solidFill>
                <a:latin typeface="宋体" pitchFamily="2" charset="-122"/>
              </a:rPr>
              <a:t>0000H--00FFH</a:t>
            </a:r>
            <a:r>
              <a:rPr lang="en-US" altLang="zh-CN" sz="2800" smtClean="0">
                <a:latin typeface="宋体" pitchFamily="2" charset="-122"/>
              </a:rPr>
              <a:t> </a:t>
            </a:r>
            <a:r>
              <a:rPr lang="zh-CN" altLang="en-US" sz="2800" smtClean="0">
                <a:latin typeface="宋体" pitchFamily="2" charset="-122"/>
              </a:rPr>
              <a:t>。</a:t>
            </a:r>
            <a:endParaRPr lang="zh-CN" altLang="en-US" sz="280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6372" name="Group 4"/>
          <p:cNvGrpSpPr/>
          <p:nvPr/>
        </p:nvGrpSpPr>
        <p:grpSpPr bwMode="auto">
          <a:xfrm>
            <a:off x="228600" y="2362200"/>
            <a:ext cx="8915400" cy="3200400"/>
            <a:chOff x="144" y="422"/>
            <a:chExt cx="5616" cy="1968"/>
          </a:xfrm>
        </p:grpSpPr>
        <p:sp>
          <p:nvSpPr>
            <p:cNvPr id="62471" name="Rectangle 5"/>
            <p:cNvSpPr>
              <a:spLocks noChangeArrowheads="1"/>
            </p:cNvSpPr>
            <p:nvPr/>
          </p:nvSpPr>
          <p:spPr bwMode="auto">
            <a:xfrm>
              <a:off x="144" y="422"/>
              <a:ext cx="5616" cy="1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黑体" pitchFamily="49" charset="-122"/>
                  <a:ea typeface="黑体" pitchFamily="49" charset="-122"/>
                </a:rPr>
                <a:t>P2.7 </a:t>
              </a:r>
              <a:r>
                <a:rPr kumimoji="1" lang="en-US" altLang="zh-CN" sz="2000" b="1">
                  <a:latin typeface="Times New Roman" pitchFamily="18" charset="0"/>
                  <a:ea typeface="黑体" pitchFamily="49" charset="-122"/>
                </a:rPr>
                <a:t>…………………</a:t>
              </a:r>
              <a:r>
                <a:rPr kumimoji="1" lang="en-US" altLang="zh-CN" sz="2000" b="1">
                  <a:latin typeface="黑体" pitchFamily="49" charset="-122"/>
                  <a:ea typeface="黑体" pitchFamily="49" charset="-122"/>
                </a:rPr>
                <a:t> P2.0  P0.7 </a:t>
              </a:r>
              <a:r>
                <a:rPr kumimoji="1" lang="en-US" altLang="zh-CN" sz="2000" b="1">
                  <a:latin typeface="Times New Roman" pitchFamily="18" charset="0"/>
                  <a:ea typeface="黑体" pitchFamily="49" charset="-122"/>
                </a:rPr>
                <a:t>………</a:t>
              </a:r>
              <a:r>
                <a:rPr kumimoji="1" lang="en-US" altLang="zh-CN" sz="2000" b="1"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en-US" altLang="zh-CN" sz="2000" b="1">
                  <a:latin typeface="Times New Roman" pitchFamily="18" charset="0"/>
                  <a:ea typeface="黑体" pitchFamily="49" charset="-122"/>
                </a:rPr>
                <a:t>…………</a:t>
              </a:r>
              <a:r>
                <a:rPr kumimoji="1" lang="en-US" altLang="zh-CN" sz="2000" b="1">
                  <a:latin typeface="黑体" pitchFamily="49" charset="-122"/>
                  <a:ea typeface="黑体" pitchFamily="49" charset="-122"/>
                </a:rPr>
                <a:t> P0.0          </a:t>
              </a:r>
              <a:r>
                <a:rPr kumimoji="1" lang="zh-CN" altLang="en-US" sz="2000" b="1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zh-CN" altLang="en-US" sz="2000">
                  <a:latin typeface="宋体" pitchFamily="2" charset="-122"/>
                </a:rPr>
                <a:t>          </a:t>
              </a:r>
              <a:endParaRPr kumimoji="1" lang="zh-CN" altLang="en-US" sz="2000">
                <a:latin typeface="宋体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0  0  0    0  0  0  0   0  0  0  0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0000H</a:t>
              </a:r>
              <a:r>
                <a:rPr kumimoji="1" lang="zh-CN" altLang="en-US" sz="2000">
                  <a:latin typeface="宋体" pitchFamily="2" charset="-122"/>
                </a:rPr>
                <a:t>） 命令口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0  0  0    0  0  0  0   0  0  0  1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0001H</a:t>
              </a:r>
              <a:r>
                <a:rPr kumimoji="1" lang="zh-CN" altLang="en-US" sz="2000">
                  <a:latin typeface="宋体" pitchFamily="2" charset="-122"/>
                </a:rPr>
                <a:t>）  </a:t>
              </a:r>
              <a:r>
                <a:rPr kumimoji="1" lang="en-US" altLang="zh-CN" sz="2000">
                  <a:latin typeface="宋体" pitchFamily="2" charset="-122"/>
                </a:rPr>
                <a:t>PA</a:t>
              </a:r>
              <a:r>
                <a:rPr kumimoji="1" lang="zh-CN" altLang="en-US" sz="2000">
                  <a:latin typeface="宋体" pitchFamily="2" charset="-122"/>
                </a:rPr>
                <a:t>口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0  0  0    0  0  0  0   0  0  1  0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0002H</a:t>
              </a:r>
              <a:r>
                <a:rPr kumimoji="1" lang="zh-CN" altLang="en-US" sz="2000">
                  <a:latin typeface="宋体" pitchFamily="2" charset="-122"/>
                </a:rPr>
                <a:t>）  </a:t>
              </a:r>
              <a:r>
                <a:rPr kumimoji="1" lang="en-US" altLang="zh-CN" sz="2000">
                  <a:latin typeface="宋体" pitchFamily="2" charset="-122"/>
                </a:rPr>
                <a:t>PB</a:t>
              </a:r>
              <a:r>
                <a:rPr kumimoji="1" lang="zh-CN" altLang="en-US" sz="2000">
                  <a:latin typeface="宋体" pitchFamily="2" charset="-122"/>
                </a:rPr>
                <a:t>口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0  0  0    0  0  0  0   0  0  1  1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0003H</a:t>
              </a:r>
              <a:r>
                <a:rPr kumimoji="1" lang="zh-CN" altLang="en-US" sz="2000">
                  <a:latin typeface="宋体" pitchFamily="2" charset="-122"/>
                </a:rPr>
                <a:t>）  </a:t>
              </a:r>
              <a:r>
                <a:rPr kumimoji="1" lang="en-US" altLang="zh-CN" sz="2000">
                  <a:latin typeface="宋体" pitchFamily="2" charset="-122"/>
                </a:rPr>
                <a:t>PC</a:t>
              </a:r>
              <a:r>
                <a:rPr kumimoji="1" lang="zh-CN" altLang="en-US" sz="2000">
                  <a:latin typeface="宋体" pitchFamily="2" charset="-122"/>
                </a:rPr>
                <a:t>口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 </a:t>
              </a:r>
              <a:r>
                <a:rPr kumimoji="1" lang="en-US" altLang="zh-CN" sz="2000">
                  <a:latin typeface="宋体" pitchFamily="2" charset="-122"/>
                </a:rPr>
                <a:t> 0  0  0    0  0  0  0   0  1  0  0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0004H</a:t>
              </a:r>
              <a:r>
                <a:rPr kumimoji="1" lang="zh-CN" altLang="en-US" sz="2000">
                  <a:latin typeface="宋体" pitchFamily="2" charset="-122"/>
                </a:rPr>
                <a:t>）计数器低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0  0  0    0  0  0  0   0  1  0  1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0005H</a:t>
              </a:r>
              <a:r>
                <a:rPr kumimoji="1" lang="zh-CN" altLang="en-US" sz="2000">
                  <a:latin typeface="宋体" pitchFamily="2" charset="-122"/>
                </a:rPr>
                <a:t>）计数器高</a:t>
              </a:r>
              <a:endParaRPr kumimoji="1" lang="zh-CN" altLang="en-US" sz="2000">
                <a:latin typeface="宋体" pitchFamily="2" charset="-122"/>
              </a:endParaRPr>
            </a:p>
          </p:txBody>
        </p:sp>
        <p:sp>
          <p:nvSpPr>
            <p:cNvPr id="62472" name="Line 6"/>
            <p:cNvSpPr>
              <a:spLocks noChangeShapeType="1"/>
            </p:cNvSpPr>
            <p:nvPr/>
          </p:nvSpPr>
          <p:spPr bwMode="auto">
            <a:xfrm>
              <a:off x="288" y="950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3" name="Line 7"/>
            <p:cNvSpPr>
              <a:spLocks noChangeShapeType="1"/>
            </p:cNvSpPr>
            <p:nvPr/>
          </p:nvSpPr>
          <p:spPr bwMode="auto">
            <a:xfrm>
              <a:off x="288" y="1238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4" name="Line 8"/>
            <p:cNvSpPr>
              <a:spLocks noChangeShapeType="1"/>
            </p:cNvSpPr>
            <p:nvPr/>
          </p:nvSpPr>
          <p:spPr bwMode="auto">
            <a:xfrm>
              <a:off x="288" y="1526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5" name="Line 9"/>
            <p:cNvSpPr>
              <a:spLocks noChangeShapeType="1"/>
            </p:cNvSpPr>
            <p:nvPr/>
          </p:nvSpPr>
          <p:spPr bwMode="auto">
            <a:xfrm>
              <a:off x="288" y="1814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6" name="Line 10"/>
            <p:cNvSpPr>
              <a:spLocks noChangeShapeType="1"/>
            </p:cNvSpPr>
            <p:nvPr/>
          </p:nvSpPr>
          <p:spPr bwMode="auto">
            <a:xfrm>
              <a:off x="288" y="2102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7" name="Line 11"/>
            <p:cNvSpPr>
              <a:spLocks noChangeShapeType="1"/>
            </p:cNvSpPr>
            <p:nvPr/>
          </p:nvSpPr>
          <p:spPr bwMode="auto">
            <a:xfrm>
              <a:off x="288" y="2390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2469" name="Line 12"/>
          <p:cNvSpPr>
            <a:spLocks noChangeShapeType="1"/>
          </p:cNvSpPr>
          <p:nvPr/>
        </p:nvSpPr>
        <p:spPr bwMode="auto">
          <a:xfrm>
            <a:off x="7092950" y="1484313"/>
            <a:ext cx="287338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470" name="Line 13"/>
          <p:cNvSpPr>
            <a:spLocks noChangeShapeType="1"/>
          </p:cNvSpPr>
          <p:nvPr/>
        </p:nvSpPr>
        <p:spPr bwMode="auto">
          <a:xfrm>
            <a:off x="2268538" y="5734050"/>
            <a:ext cx="3587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70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b="1" smtClean="0">
                <a:latin typeface="宋体" pitchFamily="2" charset="-122"/>
              </a:rPr>
              <a:t>6116</a:t>
            </a:r>
            <a:r>
              <a:rPr lang="zh-CN" altLang="en-US" b="1" smtClean="0">
                <a:latin typeface="宋体" pitchFamily="2" charset="-122"/>
              </a:rPr>
              <a:t>（</a:t>
            </a:r>
            <a:r>
              <a:rPr lang="en-US" altLang="zh-CN" b="1" smtClean="0">
                <a:latin typeface="宋体" pitchFamily="2" charset="-122"/>
              </a:rPr>
              <a:t>1</a:t>
            </a:r>
            <a:r>
              <a:rPr lang="zh-CN" altLang="en-US" b="1" smtClean="0">
                <a:latin typeface="宋体" pitchFamily="2" charset="-122"/>
              </a:rPr>
              <a:t>）： </a:t>
            </a:r>
            <a:r>
              <a:rPr lang="en-US" altLang="zh-CN" b="1" smtClean="0">
                <a:solidFill>
                  <a:srgbClr val="FF0000"/>
                </a:solidFill>
                <a:latin typeface="宋体" pitchFamily="2" charset="-122"/>
              </a:rPr>
              <a:t>0800H-0FFFH</a:t>
            </a:r>
            <a:endParaRPr lang="en-US" altLang="zh-CN" b="1" smtClean="0">
              <a:solidFill>
                <a:srgbClr val="FF0000"/>
              </a:solidFill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b="1" smtClean="0">
                <a:latin typeface="宋体" pitchFamily="2" charset="-122"/>
              </a:rPr>
              <a:t>	6116</a:t>
            </a:r>
            <a:r>
              <a:rPr lang="zh-CN" altLang="en-US" b="1" smtClean="0">
                <a:latin typeface="宋体" pitchFamily="2" charset="-122"/>
              </a:rPr>
              <a:t>（</a:t>
            </a:r>
            <a:r>
              <a:rPr lang="en-US" altLang="zh-CN" b="1" smtClean="0">
                <a:latin typeface="宋体" pitchFamily="2" charset="-122"/>
              </a:rPr>
              <a:t>2</a:t>
            </a:r>
            <a:r>
              <a:rPr lang="zh-CN" altLang="en-US" b="1" smtClean="0">
                <a:latin typeface="宋体" pitchFamily="2" charset="-122"/>
              </a:rPr>
              <a:t>）： </a:t>
            </a:r>
            <a:r>
              <a:rPr lang="en-US" altLang="zh-CN" b="1" smtClean="0">
                <a:solidFill>
                  <a:srgbClr val="FF0000"/>
                </a:solidFill>
                <a:latin typeface="宋体" pitchFamily="2" charset="-122"/>
              </a:rPr>
              <a:t>1000H-17FFH</a:t>
            </a:r>
            <a:endParaRPr lang="en-US" altLang="zh-CN" b="1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mtClean="0">
                <a:solidFill>
                  <a:srgbClr val="3333FF"/>
                </a:solidFill>
                <a:latin typeface="宋体" pitchFamily="2" charset="-122"/>
              </a:rPr>
              <a:t>	</a:t>
            </a:r>
            <a:r>
              <a:rPr lang="zh-CN" altLang="en-US" smtClean="0">
                <a:solidFill>
                  <a:srgbClr val="3333FF"/>
                </a:solidFill>
                <a:latin typeface="宋体" pitchFamily="2" charset="-122"/>
              </a:rPr>
              <a:t>分析：</a:t>
            </a:r>
            <a:endParaRPr lang="zh-CN" altLang="en-US" smtClean="0">
              <a:solidFill>
                <a:srgbClr val="3333FF"/>
              </a:solidFill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根据</a:t>
            </a:r>
            <a:r>
              <a:rPr lang="en-US" altLang="zh-CN" smtClean="0">
                <a:latin typeface="宋体" pitchFamily="2" charset="-122"/>
              </a:rPr>
              <a:t>74LS138</a:t>
            </a:r>
            <a:r>
              <a:rPr lang="zh-CN" altLang="en-US" smtClean="0">
                <a:latin typeface="宋体" pitchFamily="2" charset="-122"/>
              </a:rPr>
              <a:t>，</a:t>
            </a:r>
            <a:r>
              <a:rPr lang="en-US" altLang="zh-CN" smtClean="0">
                <a:latin typeface="宋体" pitchFamily="2" charset="-122"/>
              </a:rPr>
              <a:t>8031</a:t>
            </a:r>
            <a:r>
              <a:rPr lang="zh-CN" altLang="en-US" smtClean="0">
                <a:latin typeface="宋体" pitchFamily="2" charset="-122"/>
              </a:rPr>
              <a:t>的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P2.7-P2.3=00001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时，</a:t>
            </a:r>
            <a:r>
              <a:rPr lang="zh-CN" altLang="en-US" smtClean="0">
                <a:latin typeface="宋体" pitchFamily="2" charset="-122"/>
              </a:rPr>
              <a:t>选中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6116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），</a:t>
            </a:r>
            <a:r>
              <a:rPr lang="zh-CN" altLang="en-US" smtClean="0">
                <a:latin typeface="宋体" pitchFamily="2" charset="-122"/>
              </a:rPr>
              <a:t>在此前提下，</a:t>
            </a:r>
            <a:endParaRPr lang="zh-CN" altLang="en-US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加上</a:t>
            </a:r>
            <a:r>
              <a:rPr lang="en-US" altLang="zh-CN" smtClean="0">
                <a:latin typeface="宋体" pitchFamily="2" charset="-122"/>
              </a:rPr>
              <a:t>P2.2-P2.0</a:t>
            </a:r>
            <a:r>
              <a:rPr lang="zh-CN" altLang="en-US" smtClean="0">
                <a:latin typeface="宋体" pitchFamily="2" charset="-122"/>
              </a:rPr>
              <a:t>，</a:t>
            </a:r>
            <a:r>
              <a:rPr lang="en-US" altLang="zh-CN" smtClean="0">
                <a:latin typeface="宋体" pitchFamily="2" charset="-122"/>
              </a:rPr>
              <a:t>P0.7-P0.0</a:t>
            </a:r>
            <a:r>
              <a:rPr lang="zh-CN" altLang="en-US" smtClean="0">
                <a:latin typeface="宋体" pitchFamily="2" charset="-122"/>
              </a:rPr>
              <a:t>低位地址，即有：   </a:t>
            </a:r>
            <a:endParaRPr lang="zh-CN" altLang="en-US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	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6116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）</a:t>
            </a:r>
            <a:r>
              <a:rPr lang="zh-CN" altLang="en-US" smtClean="0">
                <a:latin typeface="宋体" pitchFamily="2" charset="-122"/>
              </a:rPr>
              <a:t> 的地址范围是：</a:t>
            </a:r>
            <a:endParaRPr lang="zh-CN" altLang="en-US" smtClean="0">
              <a:latin typeface="宋体" pitchFamily="2" charset="-122"/>
            </a:endParaRP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mtClean="0">
                <a:solidFill>
                  <a:srgbClr val="3333FF"/>
                </a:solidFill>
                <a:latin typeface="宋体" pitchFamily="2" charset="-122"/>
              </a:rPr>
              <a:t>0000</a:t>
            </a:r>
            <a:r>
              <a:rPr lang="en-US" altLang="zh-CN" smtClean="0">
                <a:latin typeface="宋体" pitchFamily="2" charset="-122"/>
              </a:rPr>
              <a:t> </a:t>
            </a:r>
            <a:r>
              <a:rPr lang="en-US" altLang="zh-CN" smtClean="0">
                <a:solidFill>
                  <a:srgbClr val="3333FF"/>
                </a:solidFill>
                <a:latin typeface="宋体" pitchFamily="2" charset="-122"/>
              </a:rPr>
              <a:t>1 </a:t>
            </a:r>
            <a:r>
              <a:rPr lang="en-US" altLang="zh-CN" smtClean="0">
                <a:latin typeface="宋体" pitchFamily="2" charset="-122"/>
              </a:rPr>
              <a:t>000 0000 0000-</a:t>
            </a:r>
            <a:r>
              <a:rPr lang="en-US" altLang="zh-CN" smtClean="0">
                <a:solidFill>
                  <a:srgbClr val="3333FF"/>
                </a:solidFill>
                <a:latin typeface="宋体" pitchFamily="2" charset="-122"/>
              </a:rPr>
              <a:t>0000 1 </a:t>
            </a:r>
            <a:r>
              <a:rPr lang="en-US" altLang="zh-CN" smtClean="0">
                <a:latin typeface="宋体" pitchFamily="2" charset="-122"/>
              </a:rPr>
              <a:t>111 1111 1111 </a:t>
            </a:r>
            <a:endParaRPr lang="en-US" altLang="zh-CN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mtClean="0">
                <a:latin typeface="宋体" pitchFamily="2" charset="-122"/>
              </a:rPr>
              <a:t>	</a:t>
            </a:r>
            <a:r>
              <a:rPr lang="zh-CN" altLang="en-US" smtClean="0">
                <a:latin typeface="宋体" pitchFamily="2" charset="-122"/>
              </a:rPr>
              <a:t>即：</a:t>
            </a:r>
            <a:r>
              <a:rPr lang="en-US" altLang="zh-CN" smtClean="0">
                <a:latin typeface="宋体" pitchFamily="2" charset="-122"/>
              </a:rPr>
              <a:t>8000H-FFFFH</a:t>
            </a:r>
            <a:r>
              <a:rPr lang="zh-CN" altLang="en-US" smtClean="0">
                <a:latin typeface="宋体" pitchFamily="2" charset="-122"/>
              </a:rPr>
              <a:t>。</a:t>
            </a:r>
            <a:endParaRPr lang="zh-CN" altLang="en-US" smtClean="0">
              <a:latin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	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6116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） </a:t>
            </a:r>
            <a:r>
              <a:rPr lang="zh-CN" altLang="en-US" smtClean="0">
                <a:latin typeface="宋体" pitchFamily="2" charset="-122"/>
              </a:rPr>
              <a:t>同理可得：</a:t>
            </a:r>
            <a:r>
              <a:rPr lang="en-US" altLang="zh-CN" smtClean="0">
                <a:latin typeface="宋体" pitchFamily="2" charset="-122"/>
              </a:rPr>
              <a:t>1000H-17FFH</a:t>
            </a:r>
            <a:r>
              <a:rPr lang="zh-CN" altLang="en-US" smtClean="0">
                <a:latin typeface="宋体" pitchFamily="2" charset="-122"/>
              </a:rPr>
              <a:t>：</a:t>
            </a:r>
            <a:endParaRPr lang="zh-CN" altLang="en-US" smtClean="0">
              <a:latin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defRPr/>
            </a:pPr>
            <a:endParaRPr lang="zh-CN" altLang="en-US" smtClean="0">
              <a:latin typeface="宋体" pitchFamily="2" charset="-122"/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2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</a:rPr>
              <a:t>	</a:t>
            </a:r>
            <a:r>
              <a:rPr lang="en-US" altLang="zh-CN" sz="2800" smtClean="0">
                <a:solidFill>
                  <a:schemeClr val="tx2"/>
                </a:solidFill>
              </a:rPr>
              <a:t>3</a:t>
            </a:r>
            <a:r>
              <a:rPr lang="zh-CN" altLang="en-US" sz="2800" smtClean="0">
                <a:solidFill>
                  <a:schemeClr val="tx2"/>
                </a:solidFill>
              </a:rPr>
              <a:t>）常用</a:t>
            </a:r>
            <a:r>
              <a:rPr lang="en-US" altLang="zh-CN" sz="2800" smtClean="0">
                <a:solidFill>
                  <a:schemeClr val="tx2"/>
                </a:solidFill>
              </a:rPr>
              <a:t>I/O</a:t>
            </a:r>
            <a:r>
              <a:rPr lang="zh-CN" altLang="en-US" sz="2800" smtClean="0">
                <a:solidFill>
                  <a:schemeClr val="tx2"/>
                </a:solidFill>
              </a:rPr>
              <a:t>口综合扩展</a:t>
            </a:r>
            <a:endParaRPr lang="zh-CN" altLang="en-US" sz="2800" smtClean="0">
              <a:solidFill>
                <a:schemeClr val="tx2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smtClean="0">
                <a:solidFill>
                  <a:srgbClr val="FF0000"/>
                </a:solidFill>
              </a:rPr>
              <a:t>		</a:t>
            </a:r>
            <a:r>
              <a:rPr lang="zh-CN" altLang="en-US" sz="240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线选法</a:t>
            </a:r>
            <a:endParaRPr lang="zh-CN" altLang="en-US" sz="240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8420" name="Group 4"/>
          <p:cNvGrpSpPr/>
          <p:nvPr/>
        </p:nvGrpSpPr>
        <p:grpSpPr bwMode="auto">
          <a:xfrm>
            <a:off x="990600" y="1676400"/>
            <a:ext cx="6934200" cy="3429000"/>
            <a:chOff x="624" y="1392"/>
            <a:chExt cx="4368" cy="2160"/>
          </a:xfrm>
        </p:grpSpPr>
        <p:sp>
          <p:nvSpPr>
            <p:cNvPr id="64517" name="Rectangle 5"/>
            <p:cNvSpPr>
              <a:spLocks noChangeArrowheads="1"/>
            </p:cNvSpPr>
            <p:nvPr/>
          </p:nvSpPr>
          <p:spPr bwMode="auto">
            <a:xfrm>
              <a:off x="624" y="1392"/>
              <a:ext cx="768" cy="21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rPr>
                <a:t>8031</a:t>
              </a:r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zh-CN" altLang="en-US" sz="2000" b="1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4518" name="Rectangle 6"/>
            <p:cNvSpPr>
              <a:spLocks noChangeArrowheads="1"/>
            </p:cNvSpPr>
            <p:nvPr/>
          </p:nvSpPr>
          <p:spPr bwMode="auto">
            <a:xfrm>
              <a:off x="2304" y="1536"/>
              <a:ext cx="672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6116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CE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  <p:sp>
          <p:nvSpPr>
            <p:cNvPr id="64519" name="Rectangle 7"/>
            <p:cNvSpPr>
              <a:spLocks noChangeArrowheads="1"/>
            </p:cNvSpPr>
            <p:nvPr/>
          </p:nvSpPr>
          <p:spPr bwMode="auto">
            <a:xfrm>
              <a:off x="3264" y="1536"/>
              <a:ext cx="672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8255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CS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  <p:sp>
          <p:nvSpPr>
            <p:cNvPr id="64520" name="Rectangle 8"/>
            <p:cNvSpPr>
              <a:spLocks noChangeArrowheads="1"/>
            </p:cNvSpPr>
            <p:nvPr/>
          </p:nvSpPr>
          <p:spPr bwMode="auto">
            <a:xfrm>
              <a:off x="4176" y="1536"/>
              <a:ext cx="816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8155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IO/M   CE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  <p:sp>
          <p:nvSpPr>
            <p:cNvPr id="64521" name="Rectangle 9"/>
            <p:cNvSpPr>
              <a:spLocks noChangeArrowheads="1"/>
            </p:cNvSpPr>
            <p:nvPr/>
          </p:nvSpPr>
          <p:spPr bwMode="auto">
            <a:xfrm>
              <a:off x="2592" y="3024"/>
              <a:ext cx="672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CE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8253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  <p:sp>
          <p:nvSpPr>
            <p:cNvPr id="64522" name="Rectangle 10"/>
            <p:cNvSpPr>
              <a:spLocks noChangeArrowheads="1"/>
            </p:cNvSpPr>
            <p:nvPr/>
          </p:nvSpPr>
          <p:spPr bwMode="auto">
            <a:xfrm>
              <a:off x="3984" y="3024"/>
              <a:ext cx="672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CS</a:t>
              </a:r>
              <a:endParaRPr kumimoji="1" lang="en-US" altLang="zh-CN" sz="2000">
                <a:latin typeface="Times New Roman" pitchFamily="18" charset="0"/>
              </a:endParaRP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0832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  <p:grpSp>
          <p:nvGrpSpPr>
            <p:cNvPr id="64523" name="Group 11"/>
            <p:cNvGrpSpPr/>
            <p:nvPr/>
          </p:nvGrpSpPr>
          <p:grpSpPr bwMode="auto">
            <a:xfrm>
              <a:off x="1392" y="1968"/>
              <a:ext cx="3456" cy="576"/>
              <a:chOff x="1248" y="1584"/>
              <a:chExt cx="3456" cy="384"/>
            </a:xfrm>
          </p:grpSpPr>
          <p:sp>
            <p:nvSpPr>
              <p:cNvPr id="64535" name="Line 12"/>
              <p:cNvSpPr>
                <a:spLocks noChangeShapeType="1"/>
              </p:cNvSpPr>
              <p:nvPr/>
            </p:nvSpPr>
            <p:spPr bwMode="auto">
              <a:xfrm>
                <a:off x="1248" y="1680"/>
                <a:ext cx="12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36" name="Line 13"/>
              <p:cNvSpPr>
                <a:spLocks noChangeShapeType="1"/>
              </p:cNvSpPr>
              <p:nvPr/>
            </p:nvSpPr>
            <p:spPr bwMode="auto">
              <a:xfrm flipV="1">
                <a:off x="2496" y="158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37" name="Line 14"/>
              <p:cNvSpPr>
                <a:spLocks noChangeShapeType="1"/>
              </p:cNvSpPr>
              <p:nvPr/>
            </p:nvSpPr>
            <p:spPr bwMode="auto">
              <a:xfrm>
                <a:off x="1248" y="1776"/>
                <a:ext cx="22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38" name="Line 15"/>
              <p:cNvSpPr>
                <a:spLocks noChangeShapeType="1"/>
              </p:cNvSpPr>
              <p:nvPr/>
            </p:nvSpPr>
            <p:spPr bwMode="auto">
              <a:xfrm flipV="1">
                <a:off x="3456" y="158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39" name="Line 16"/>
              <p:cNvSpPr>
                <a:spLocks noChangeShapeType="1"/>
              </p:cNvSpPr>
              <p:nvPr/>
            </p:nvSpPr>
            <p:spPr bwMode="auto">
              <a:xfrm flipV="1">
                <a:off x="4224" y="158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40" name="Line 17"/>
              <p:cNvSpPr>
                <a:spLocks noChangeShapeType="1"/>
              </p:cNvSpPr>
              <p:nvPr/>
            </p:nvSpPr>
            <p:spPr bwMode="auto">
              <a:xfrm flipV="1">
                <a:off x="4704" y="1584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41" name="Line 18"/>
              <p:cNvSpPr>
                <a:spLocks noChangeShapeType="1"/>
              </p:cNvSpPr>
              <p:nvPr/>
            </p:nvSpPr>
            <p:spPr bwMode="auto">
              <a:xfrm>
                <a:off x="1248" y="1872"/>
                <a:ext cx="29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42" name="Line 19"/>
              <p:cNvSpPr>
                <a:spLocks noChangeShapeType="1"/>
              </p:cNvSpPr>
              <p:nvPr/>
            </p:nvSpPr>
            <p:spPr bwMode="auto">
              <a:xfrm>
                <a:off x="1248" y="1968"/>
                <a:ext cx="34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4524" name="Line 20"/>
            <p:cNvSpPr>
              <a:spLocks noChangeShapeType="1"/>
            </p:cNvSpPr>
            <p:nvPr/>
          </p:nvSpPr>
          <p:spPr bwMode="auto">
            <a:xfrm>
              <a:off x="1392" y="2688"/>
              <a:ext cx="29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5" name="Line 21"/>
            <p:cNvSpPr>
              <a:spLocks noChangeShapeType="1"/>
            </p:cNvSpPr>
            <p:nvPr/>
          </p:nvSpPr>
          <p:spPr bwMode="auto">
            <a:xfrm>
              <a:off x="4320" y="2688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6" name="Line 22"/>
            <p:cNvSpPr>
              <a:spLocks noChangeShapeType="1"/>
            </p:cNvSpPr>
            <p:nvPr/>
          </p:nvSpPr>
          <p:spPr bwMode="auto">
            <a:xfrm>
              <a:off x="1392" y="2832"/>
              <a:ext cx="15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7" name="Line 23"/>
            <p:cNvSpPr>
              <a:spLocks noChangeShapeType="1"/>
            </p:cNvSpPr>
            <p:nvPr/>
          </p:nvSpPr>
          <p:spPr bwMode="auto">
            <a:xfrm>
              <a:off x="2928" y="2832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8" name="Line 24"/>
            <p:cNvSpPr>
              <a:spLocks noChangeShapeType="1"/>
            </p:cNvSpPr>
            <p:nvPr/>
          </p:nvSpPr>
          <p:spPr bwMode="auto">
            <a:xfrm>
              <a:off x="2544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9" name="Line 25"/>
            <p:cNvSpPr>
              <a:spLocks noChangeShapeType="1"/>
            </p:cNvSpPr>
            <p:nvPr/>
          </p:nvSpPr>
          <p:spPr bwMode="auto">
            <a:xfrm>
              <a:off x="3504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0" name="Line 26"/>
            <p:cNvSpPr>
              <a:spLocks noChangeShapeType="1"/>
            </p:cNvSpPr>
            <p:nvPr/>
          </p:nvSpPr>
          <p:spPr bwMode="auto">
            <a:xfrm>
              <a:off x="4752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1" name="Line 27"/>
            <p:cNvSpPr>
              <a:spLocks noChangeShapeType="1"/>
            </p:cNvSpPr>
            <p:nvPr/>
          </p:nvSpPr>
          <p:spPr bwMode="auto">
            <a:xfrm>
              <a:off x="4464" y="177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2" name="Line 28"/>
            <p:cNvSpPr>
              <a:spLocks noChangeShapeType="1"/>
            </p:cNvSpPr>
            <p:nvPr/>
          </p:nvSpPr>
          <p:spPr bwMode="auto">
            <a:xfrm>
              <a:off x="2832" y="307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3" name="Line 29"/>
            <p:cNvSpPr>
              <a:spLocks noChangeShapeType="1"/>
            </p:cNvSpPr>
            <p:nvPr/>
          </p:nvSpPr>
          <p:spPr bwMode="auto">
            <a:xfrm>
              <a:off x="4224" y="307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4" name="Text Box 30"/>
            <p:cNvSpPr txBox="1">
              <a:spLocks noChangeArrowheads="1"/>
            </p:cNvSpPr>
            <p:nvPr/>
          </p:nvSpPr>
          <p:spPr bwMode="auto">
            <a:xfrm>
              <a:off x="1038" y="1968"/>
              <a:ext cx="354" cy="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P2.3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P2.4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P2.0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P2.5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P2.6</a:t>
              </a:r>
              <a:endParaRPr kumimoji="1" lang="en-US" altLang="zh-CN" sz="16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P2.7</a:t>
              </a:r>
              <a:endParaRPr kumimoji="1" lang="en-US" altLang="zh-CN" sz="1600" b="1">
                <a:latin typeface="Times New Roman" pitchFamily="18" charset="0"/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39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2971800" y="838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线选法译码地址</a:t>
            </a:r>
            <a:endParaRPr kumimoji="1" lang="zh-CN" altLang="en-US" sz="24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189491" name="Group 51"/>
          <p:cNvGraphicFramePr>
            <a:graphicFrameLocks noGrp="1"/>
          </p:cNvGraphicFramePr>
          <p:nvPr/>
        </p:nvGraphicFramePr>
        <p:xfrm>
          <a:off x="533400" y="1608138"/>
          <a:ext cx="8077200" cy="4184650"/>
        </p:xfrm>
        <a:graphic>
          <a:graphicData uri="http://schemas.openxmlformats.org/drawingml/2006/table">
            <a:tbl>
              <a:tblPr/>
              <a:tblGrid>
                <a:gridCol w="1676400"/>
                <a:gridCol w="3048000"/>
                <a:gridCol w="1333500"/>
                <a:gridCol w="2019300"/>
              </a:tblGrid>
              <a:tr h="701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外围器件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地址选择线（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A15~A0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片内地址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单元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数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地址编码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6116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1111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AAA  AAAA  AAAA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2K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F000~F7FFH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8255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 1111    1111  11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EFFC~EFFFH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8155  RAM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1  111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  AAAA AAAA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256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DE00~DEFFH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8155  I/O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1  111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   1111  1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DFF8~DFFDH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0832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11  1111    1111  1111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BFFFH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8253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111  1111    1111  11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7FFC~7FFFH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060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66" name="Group 2"/>
          <p:cNvGrpSpPr/>
          <p:nvPr/>
        </p:nvGrpSpPr>
        <p:grpSpPr bwMode="auto">
          <a:xfrm>
            <a:off x="1066800" y="1600200"/>
            <a:ext cx="7239000" cy="4114800"/>
            <a:chOff x="624" y="1392"/>
            <a:chExt cx="4560" cy="2592"/>
          </a:xfrm>
        </p:grpSpPr>
        <p:grpSp>
          <p:nvGrpSpPr>
            <p:cNvPr id="66564" name="Group 3"/>
            <p:cNvGrpSpPr/>
            <p:nvPr/>
          </p:nvGrpSpPr>
          <p:grpSpPr bwMode="auto">
            <a:xfrm>
              <a:off x="624" y="1392"/>
              <a:ext cx="4560" cy="2592"/>
              <a:chOff x="624" y="1392"/>
              <a:chExt cx="4560" cy="2592"/>
            </a:xfrm>
          </p:grpSpPr>
          <p:sp>
            <p:nvSpPr>
              <p:cNvPr id="66566" name="Rectangle 4"/>
              <p:cNvSpPr>
                <a:spLocks noChangeArrowheads="1"/>
              </p:cNvSpPr>
              <p:nvPr/>
            </p:nvSpPr>
            <p:spPr bwMode="auto">
              <a:xfrm>
                <a:off x="624" y="1392"/>
                <a:ext cx="768" cy="216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en-US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8031</a:t>
                </a:r>
                <a:endParaRPr kumimoji="1" lang="en-US" altLang="zh-CN" sz="2000" b="1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zh-CN" altLang="en-US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67" name="Rectangle 5"/>
              <p:cNvSpPr>
                <a:spLocks noChangeArrowheads="1"/>
              </p:cNvSpPr>
              <p:nvPr/>
            </p:nvSpPr>
            <p:spPr bwMode="auto">
              <a:xfrm>
                <a:off x="2496" y="1584"/>
                <a:ext cx="67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6264</a:t>
                </a:r>
                <a:endParaRPr kumimoji="1" lang="en-US" altLang="zh-CN" sz="2000" b="1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CE</a:t>
                </a:r>
                <a:endParaRPr kumimoji="1"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66568" name="Rectangle 6"/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67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8255</a:t>
                </a:r>
                <a:endParaRPr kumimoji="1" lang="en-US" altLang="zh-CN" sz="2000" b="1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CS</a:t>
                </a:r>
                <a:endParaRPr kumimoji="1"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66569" name="Rectangle 7"/>
              <p:cNvSpPr>
                <a:spLocks noChangeArrowheads="1"/>
              </p:cNvSpPr>
              <p:nvPr/>
            </p:nvSpPr>
            <p:spPr bwMode="auto">
              <a:xfrm>
                <a:off x="4368" y="1584"/>
                <a:ext cx="816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8155</a:t>
                </a:r>
                <a:endParaRPr kumimoji="1" lang="en-US" altLang="zh-CN" sz="2000" b="1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IO/M   CE</a:t>
                </a:r>
                <a:endParaRPr kumimoji="1"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66570" name="Rectangle 8"/>
              <p:cNvSpPr>
                <a:spLocks noChangeArrowheads="1"/>
              </p:cNvSpPr>
              <p:nvPr/>
            </p:nvSpPr>
            <p:spPr bwMode="auto">
              <a:xfrm>
                <a:off x="3600" y="3216"/>
                <a:ext cx="67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CE</a:t>
                </a:r>
                <a:endParaRPr kumimoji="1" lang="en-US" altLang="zh-CN" sz="2000">
                  <a:latin typeface="Times New Roman" pitchFamily="18" charset="0"/>
                </a:endParaRPr>
              </a:p>
              <a:p>
                <a:pPr algn="ctr"/>
                <a:r>
                  <a:rPr kumimoji="1" lang="en-US" altLang="zh-CN" sz="2000">
                    <a:solidFill>
                      <a:srgbClr val="FF0000"/>
                    </a:solidFill>
                    <a:latin typeface="Times New Roman" pitchFamily="18" charset="0"/>
                  </a:rPr>
                  <a:t>8253</a:t>
                </a:r>
                <a:endParaRPr kumimoji="1" lang="en-US" altLang="zh-CN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71" name="Rectangle 9"/>
              <p:cNvSpPr>
                <a:spLocks noChangeArrowheads="1"/>
              </p:cNvSpPr>
              <p:nvPr/>
            </p:nvSpPr>
            <p:spPr bwMode="auto">
              <a:xfrm>
                <a:off x="4512" y="3216"/>
                <a:ext cx="67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CS</a:t>
                </a:r>
                <a:endParaRPr kumimoji="1" lang="en-US" altLang="zh-CN" sz="2000">
                  <a:latin typeface="Times New Roman" pitchFamily="18" charset="0"/>
                </a:endParaRPr>
              </a:p>
              <a:p>
                <a:pPr algn="ctr"/>
                <a:r>
                  <a:rPr kumimoji="1" lang="en-US" altLang="zh-CN" sz="2000">
                    <a:solidFill>
                      <a:srgbClr val="FF0000"/>
                    </a:solidFill>
                    <a:latin typeface="Times New Roman" pitchFamily="18" charset="0"/>
                  </a:rPr>
                  <a:t>0832</a:t>
                </a:r>
                <a:endParaRPr kumimoji="1" lang="en-US" altLang="zh-CN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72" name="Line 10"/>
              <p:cNvSpPr>
                <a:spLocks noChangeShapeType="1"/>
              </p:cNvSpPr>
              <p:nvPr/>
            </p:nvSpPr>
            <p:spPr bwMode="auto">
              <a:xfrm flipV="1">
                <a:off x="2832" y="201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3" name="Line 11"/>
              <p:cNvSpPr>
                <a:spLocks noChangeShapeType="1"/>
              </p:cNvSpPr>
              <p:nvPr/>
            </p:nvSpPr>
            <p:spPr bwMode="auto">
              <a:xfrm flipV="1">
                <a:off x="3792" y="2016"/>
                <a:ext cx="0" cy="5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4" name="Line 12"/>
              <p:cNvSpPr>
                <a:spLocks noChangeShapeType="1"/>
              </p:cNvSpPr>
              <p:nvPr/>
            </p:nvSpPr>
            <p:spPr bwMode="auto">
              <a:xfrm flipV="1">
                <a:off x="4560" y="2016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5" name="Line 13"/>
              <p:cNvSpPr>
                <a:spLocks noChangeShapeType="1"/>
              </p:cNvSpPr>
              <p:nvPr/>
            </p:nvSpPr>
            <p:spPr bwMode="auto">
              <a:xfrm flipV="1">
                <a:off x="5040" y="2016"/>
                <a:ext cx="0" cy="7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6" name="Line 14"/>
              <p:cNvSpPr>
                <a:spLocks noChangeShapeType="1"/>
              </p:cNvSpPr>
              <p:nvPr/>
            </p:nvSpPr>
            <p:spPr bwMode="auto">
              <a:xfrm>
                <a:off x="1392" y="1488"/>
                <a:ext cx="28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7" name="Line 15"/>
              <p:cNvSpPr>
                <a:spLocks noChangeShapeType="1"/>
              </p:cNvSpPr>
              <p:nvPr/>
            </p:nvSpPr>
            <p:spPr bwMode="auto">
              <a:xfrm>
                <a:off x="1392" y="2304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8" name="Line 16"/>
              <p:cNvSpPr>
                <a:spLocks noChangeShapeType="1"/>
              </p:cNvSpPr>
              <p:nvPr/>
            </p:nvSpPr>
            <p:spPr bwMode="auto">
              <a:xfrm>
                <a:off x="1392" y="2496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9" name="Line 17"/>
              <p:cNvSpPr>
                <a:spLocks noChangeShapeType="1"/>
              </p:cNvSpPr>
              <p:nvPr/>
            </p:nvSpPr>
            <p:spPr bwMode="auto">
              <a:xfrm>
                <a:off x="4848" y="2928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0" name="Line 18"/>
              <p:cNvSpPr>
                <a:spLocks noChangeShapeType="1"/>
              </p:cNvSpPr>
              <p:nvPr/>
            </p:nvSpPr>
            <p:spPr bwMode="auto">
              <a:xfrm>
                <a:off x="1392" y="2688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1" name="Line 19"/>
              <p:cNvSpPr>
                <a:spLocks noChangeShapeType="1"/>
              </p:cNvSpPr>
              <p:nvPr/>
            </p:nvSpPr>
            <p:spPr bwMode="auto">
              <a:xfrm>
                <a:off x="3936" y="3120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2" name="Line 20"/>
              <p:cNvSpPr>
                <a:spLocks noChangeShapeType="1"/>
              </p:cNvSpPr>
              <p:nvPr/>
            </p:nvSpPr>
            <p:spPr bwMode="auto">
              <a:xfrm>
                <a:off x="2736" y="18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3" name="Line 21"/>
              <p:cNvSpPr>
                <a:spLocks noChangeShapeType="1"/>
              </p:cNvSpPr>
              <p:nvPr/>
            </p:nvSpPr>
            <p:spPr bwMode="auto">
              <a:xfrm>
                <a:off x="3696" y="18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4" name="Line 22"/>
              <p:cNvSpPr>
                <a:spLocks noChangeShapeType="1"/>
              </p:cNvSpPr>
              <p:nvPr/>
            </p:nvSpPr>
            <p:spPr bwMode="auto">
              <a:xfrm>
                <a:off x="4944" y="18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5" name="Line 23"/>
              <p:cNvSpPr>
                <a:spLocks noChangeShapeType="1"/>
              </p:cNvSpPr>
              <p:nvPr/>
            </p:nvSpPr>
            <p:spPr bwMode="auto">
              <a:xfrm>
                <a:off x="4656" y="182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6" name="Line 24"/>
              <p:cNvSpPr>
                <a:spLocks noChangeShapeType="1"/>
              </p:cNvSpPr>
              <p:nvPr/>
            </p:nvSpPr>
            <p:spPr bwMode="auto">
              <a:xfrm>
                <a:off x="3840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7" name="Line 25"/>
              <p:cNvSpPr>
                <a:spLocks noChangeShapeType="1"/>
              </p:cNvSpPr>
              <p:nvPr/>
            </p:nvSpPr>
            <p:spPr bwMode="auto">
              <a:xfrm>
                <a:off x="4752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8" name="Text Box 26"/>
              <p:cNvSpPr txBox="1">
                <a:spLocks noChangeArrowheads="1"/>
              </p:cNvSpPr>
              <p:nvPr/>
            </p:nvSpPr>
            <p:spPr bwMode="auto">
              <a:xfrm>
                <a:off x="960" y="2208"/>
                <a:ext cx="384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P2.5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P2.6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P2.7</a:t>
                </a:r>
                <a:endParaRPr kumimoji="1" lang="en-US" altLang="zh-CN" b="1">
                  <a:latin typeface="Times New Roman" pitchFamily="18" charset="0"/>
                </a:endParaRPr>
              </a:p>
            </p:txBody>
          </p:sp>
          <p:sp>
            <p:nvSpPr>
              <p:cNvPr id="66589" name="Rectangle 27"/>
              <p:cNvSpPr>
                <a:spLocks noChangeArrowheads="1"/>
              </p:cNvSpPr>
              <p:nvPr/>
            </p:nvSpPr>
            <p:spPr bwMode="auto">
              <a:xfrm>
                <a:off x="2016" y="3696"/>
                <a:ext cx="23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en-US" sz="240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66590" name="Rectangle 28"/>
              <p:cNvSpPr>
                <a:spLocks noChangeArrowheads="1"/>
              </p:cNvSpPr>
              <p:nvPr/>
            </p:nvSpPr>
            <p:spPr bwMode="auto">
              <a:xfrm>
                <a:off x="1920" y="2208"/>
                <a:ext cx="672" cy="139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en-US" sz="2000">
                  <a:latin typeface="Times New Roman" pitchFamily="18" charset="0"/>
                </a:endParaRPr>
              </a:p>
            </p:txBody>
          </p:sp>
          <p:sp>
            <p:nvSpPr>
              <p:cNvPr id="66591" name="Rectangle 29"/>
              <p:cNvSpPr>
                <a:spLocks noChangeArrowheads="1"/>
              </p:cNvSpPr>
              <p:nvPr/>
            </p:nvSpPr>
            <p:spPr bwMode="auto">
              <a:xfrm>
                <a:off x="1008" y="1392"/>
                <a:ext cx="35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600" b="1">
                    <a:latin typeface="Times New Roman" pitchFamily="18" charset="0"/>
                  </a:rPr>
                  <a:t>P2.0</a:t>
                </a:r>
                <a:endParaRPr kumimoji="1" lang="en-US" altLang="zh-CN" sz="1600" b="1">
                  <a:latin typeface="Times New Roman" pitchFamily="18" charset="0"/>
                </a:endParaRPr>
              </a:p>
            </p:txBody>
          </p:sp>
          <p:sp>
            <p:nvSpPr>
              <p:cNvPr id="66592" name="Line 30"/>
              <p:cNvSpPr>
                <a:spLocks noChangeShapeType="1"/>
              </p:cNvSpPr>
              <p:nvPr/>
            </p:nvSpPr>
            <p:spPr bwMode="auto">
              <a:xfrm>
                <a:off x="4272" y="148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93" name="Line 31"/>
              <p:cNvSpPr>
                <a:spLocks noChangeShapeType="1"/>
              </p:cNvSpPr>
              <p:nvPr/>
            </p:nvSpPr>
            <p:spPr bwMode="auto">
              <a:xfrm>
                <a:off x="4272" y="225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94" name="Text Box 32"/>
              <p:cNvSpPr txBox="1">
                <a:spLocks noChangeArrowheads="1"/>
              </p:cNvSpPr>
              <p:nvPr/>
            </p:nvSpPr>
            <p:spPr bwMode="auto">
              <a:xfrm>
                <a:off x="1920" y="2160"/>
                <a:ext cx="404" cy="1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A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B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C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G2A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G2B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G1</a:t>
                </a:r>
                <a:endParaRPr kumimoji="1" lang="en-US" altLang="zh-CN" b="1">
                  <a:latin typeface="Times New Roman" pitchFamily="18" charset="0"/>
                </a:endParaRPr>
              </a:p>
            </p:txBody>
          </p:sp>
          <p:sp>
            <p:nvSpPr>
              <p:cNvPr id="66595" name="Line 33"/>
              <p:cNvSpPr>
                <a:spLocks noChangeShapeType="1"/>
              </p:cNvSpPr>
              <p:nvPr/>
            </p:nvSpPr>
            <p:spPr bwMode="auto">
              <a:xfrm>
                <a:off x="1968" y="288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96" name="Line 34"/>
              <p:cNvSpPr>
                <a:spLocks noChangeShapeType="1"/>
              </p:cNvSpPr>
              <p:nvPr/>
            </p:nvSpPr>
            <p:spPr bwMode="auto">
              <a:xfrm>
                <a:off x="1968" y="307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97" name="Oval 35"/>
              <p:cNvSpPr>
                <a:spLocks noChangeArrowheads="1"/>
              </p:cNvSpPr>
              <p:nvPr/>
            </p:nvSpPr>
            <p:spPr bwMode="auto">
              <a:xfrm>
                <a:off x="1872" y="2976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598" name="Oval 36"/>
              <p:cNvSpPr>
                <a:spLocks noChangeArrowheads="1"/>
              </p:cNvSpPr>
              <p:nvPr/>
            </p:nvSpPr>
            <p:spPr bwMode="auto">
              <a:xfrm>
                <a:off x="1872" y="3168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599" name="Freeform 37"/>
              <p:cNvSpPr/>
              <p:nvPr/>
            </p:nvSpPr>
            <p:spPr bwMode="auto">
              <a:xfrm>
                <a:off x="1674" y="3000"/>
                <a:ext cx="195" cy="1"/>
              </a:xfrm>
              <a:custGeom>
                <a:avLst/>
                <a:gdLst>
                  <a:gd name="T0" fmla="*/ 195 w 195"/>
                  <a:gd name="T1" fmla="*/ 0 h 1"/>
                  <a:gd name="T2" fmla="*/ 0 w 195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5" h="1">
                    <a:moveTo>
                      <a:pt x="195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0" name="Freeform 38"/>
              <p:cNvSpPr/>
              <p:nvPr/>
            </p:nvSpPr>
            <p:spPr bwMode="auto">
              <a:xfrm>
                <a:off x="1663" y="3206"/>
                <a:ext cx="206" cy="1"/>
              </a:xfrm>
              <a:custGeom>
                <a:avLst/>
                <a:gdLst>
                  <a:gd name="T0" fmla="*/ 206 w 206"/>
                  <a:gd name="T1" fmla="*/ 0 h 1"/>
                  <a:gd name="T2" fmla="*/ 0 w 206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06" h="1">
                    <a:moveTo>
                      <a:pt x="206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1" name="Freeform 39"/>
              <p:cNvSpPr/>
              <p:nvPr/>
            </p:nvSpPr>
            <p:spPr bwMode="auto">
              <a:xfrm>
                <a:off x="1679" y="3010"/>
                <a:ext cx="1" cy="337"/>
              </a:xfrm>
              <a:custGeom>
                <a:avLst/>
                <a:gdLst>
                  <a:gd name="T0" fmla="*/ 0 w 1"/>
                  <a:gd name="T1" fmla="*/ 0 h 337"/>
                  <a:gd name="T2" fmla="*/ 0 w 1"/>
                  <a:gd name="T3" fmla="*/ 337 h 33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337">
                    <a:moveTo>
                      <a:pt x="0" y="0"/>
                    </a:moveTo>
                    <a:lnTo>
                      <a:pt x="0" y="337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2" name="Line 40"/>
              <p:cNvSpPr>
                <a:spLocks noChangeShapeType="1"/>
              </p:cNvSpPr>
              <p:nvPr/>
            </p:nvSpPr>
            <p:spPr bwMode="auto">
              <a:xfrm>
                <a:off x="1584" y="3360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3" name="Oval 41"/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4" name="Oval 42"/>
              <p:cNvSpPr>
                <a:spLocks noChangeArrowheads="1"/>
              </p:cNvSpPr>
              <p:nvPr/>
            </p:nvSpPr>
            <p:spPr bwMode="auto">
              <a:xfrm>
                <a:off x="2592" y="2496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5" name="Oval 43"/>
              <p:cNvSpPr>
                <a:spLocks noChangeArrowheads="1"/>
              </p:cNvSpPr>
              <p:nvPr/>
            </p:nvSpPr>
            <p:spPr bwMode="auto">
              <a:xfrm>
                <a:off x="2592" y="2688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6" name="Oval 44"/>
              <p:cNvSpPr>
                <a:spLocks noChangeArrowheads="1"/>
              </p:cNvSpPr>
              <p:nvPr/>
            </p:nvSpPr>
            <p:spPr bwMode="auto">
              <a:xfrm>
                <a:off x="2592" y="2880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7" name="Oval 45"/>
              <p:cNvSpPr>
                <a:spLocks noChangeArrowheads="1"/>
              </p:cNvSpPr>
              <p:nvPr/>
            </p:nvSpPr>
            <p:spPr bwMode="auto">
              <a:xfrm>
                <a:off x="2592" y="3072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8" name="Line 46"/>
              <p:cNvSpPr>
                <a:spLocks noChangeShapeType="1"/>
              </p:cNvSpPr>
              <p:nvPr/>
            </p:nvSpPr>
            <p:spPr bwMode="auto">
              <a:xfrm>
                <a:off x="2640" y="230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9" name="Line 47"/>
              <p:cNvSpPr>
                <a:spLocks noChangeShapeType="1"/>
              </p:cNvSpPr>
              <p:nvPr/>
            </p:nvSpPr>
            <p:spPr bwMode="auto">
              <a:xfrm>
                <a:off x="2640" y="2544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0" name="Line 48"/>
              <p:cNvSpPr>
                <a:spLocks noChangeShapeType="1"/>
              </p:cNvSpPr>
              <p:nvPr/>
            </p:nvSpPr>
            <p:spPr bwMode="auto">
              <a:xfrm>
                <a:off x="2640" y="2736"/>
                <a:ext cx="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1" name="Line 49"/>
              <p:cNvSpPr>
                <a:spLocks noChangeShapeType="1"/>
              </p:cNvSpPr>
              <p:nvPr/>
            </p:nvSpPr>
            <p:spPr bwMode="auto">
              <a:xfrm>
                <a:off x="2640" y="2928"/>
                <a:ext cx="22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2" name="Line 50"/>
              <p:cNvSpPr>
                <a:spLocks noChangeShapeType="1"/>
              </p:cNvSpPr>
              <p:nvPr/>
            </p:nvSpPr>
            <p:spPr bwMode="auto">
              <a:xfrm>
                <a:off x="2640" y="3120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3" name="Text Box 51"/>
              <p:cNvSpPr txBox="1">
                <a:spLocks noChangeArrowheads="1"/>
              </p:cNvSpPr>
              <p:nvPr/>
            </p:nvSpPr>
            <p:spPr bwMode="auto">
              <a:xfrm>
                <a:off x="2348" y="2256"/>
                <a:ext cx="292" cy="9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Y0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Y1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Y2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Y3</a:t>
                </a:r>
                <a:endParaRPr kumimoji="1" lang="en-US" altLang="zh-CN" b="1">
                  <a:latin typeface="Times New Roman" pitchFamily="18" charset="0"/>
                </a:endParaRPr>
              </a:p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Y4</a:t>
                </a:r>
                <a:endParaRPr kumimoji="1" lang="en-US" altLang="zh-CN" b="1">
                  <a:latin typeface="Times New Roman" pitchFamily="18" charset="0"/>
                </a:endParaRPr>
              </a:p>
            </p:txBody>
          </p:sp>
          <p:sp>
            <p:nvSpPr>
              <p:cNvPr id="66614" name="Line 52"/>
              <p:cNvSpPr>
                <a:spLocks noChangeShapeType="1"/>
              </p:cNvSpPr>
              <p:nvPr/>
            </p:nvSpPr>
            <p:spPr bwMode="auto">
              <a:xfrm>
                <a:off x="2400" y="2304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5" name="Line 53"/>
              <p:cNvSpPr>
                <a:spLocks noChangeShapeType="1"/>
              </p:cNvSpPr>
              <p:nvPr/>
            </p:nvSpPr>
            <p:spPr bwMode="auto">
              <a:xfrm>
                <a:off x="2400" y="2448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6" name="Line 54"/>
              <p:cNvSpPr>
                <a:spLocks noChangeShapeType="1"/>
              </p:cNvSpPr>
              <p:nvPr/>
            </p:nvSpPr>
            <p:spPr bwMode="auto">
              <a:xfrm>
                <a:off x="2400" y="264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7" name="Line 55"/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8" name="Line 56"/>
              <p:cNvSpPr>
                <a:spLocks noChangeShapeType="1"/>
              </p:cNvSpPr>
              <p:nvPr/>
            </p:nvSpPr>
            <p:spPr bwMode="auto">
              <a:xfrm>
                <a:off x="2400" y="2976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9" name="Line 57"/>
              <p:cNvSpPr>
                <a:spLocks noChangeShapeType="1"/>
              </p:cNvSpPr>
              <p:nvPr/>
            </p:nvSpPr>
            <p:spPr bwMode="auto">
              <a:xfrm>
                <a:off x="1632" y="3504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20" name="Oval 58"/>
              <p:cNvSpPr>
                <a:spLocks noChangeArrowheads="1"/>
              </p:cNvSpPr>
              <p:nvPr/>
            </p:nvSpPr>
            <p:spPr bwMode="auto">
              <a:xfrm>
                <a:off x="1632" y="3456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21" name="Text Box 59"/>
              <p:cNvSpPr txBox="1">
                <a:spLocks noChangeArrowheads="1"/>
              </p:cNvSpPr>
              <p:nvPr/>
            </p:nvSpPr>
            <p:spPr bwMode="auto">
              <a:xfrm>
                <a:off x="1488" y="3494"/>
                <a:ext cx="4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000" b="1">
                    <a:latin typeface="Times New Roman" pitchFamily="18" charset="0"/>
                  </a:rPr>
                  <a:t>+5V</a:t>
                </a:r>
                <a:endParaRPr kumimoji="1" lang="en-US" altLang="zh-CN" sz="2000" b="1">
                  <a:latin typeface="Times New Roman" pitchFamily="18" charset="0"/>
                </a:endParaRPr>
              </a:p>
            </p:txBody>
          </p:sp>
        </p:grpSp>
        <p:sp>
          <p:nvSpPr>
            <p:cNvPr id="66565" name="Text Box 60"/>
            <p:cNvSpPr txBox="1">
              <a:spLocks noChangeArrowheads="1"/>
            </p:cNvSpPr>
            <p:nvPr/>
          </p:nvSpPr>
          <p:spPr bwMode="auto">
            <a:xfrm>
              <a:off x="2064" y="2544"/>
              <a:ext cx="3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138</a:t>
              </a:r>
              <a:endParaRPr kumimoji="1" lang="en-US" altLang="zh-CN" sz="20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66563" name="Rectangle 61"/>
          <p:cNvSpPr>
            <a:spLocks noChangeArrowheads="1"/>
          </p:cNvSpPr>
          <p:nvPr/>
        </p:nvSpPr>
        <p:spPr bwMode="auto">
          <a:xfrm>
            <a:off x="990600" y="685800"/>
            <a:ext cx="136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spcBef>
                <a:spcPct val="20000"/>
              </a:spcBef>
            </a:pPr>
            <a:r>
              <a:rPr kumimoji="1"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译码法</a:t>
            </a:r>
            <a:endParaRPr kumimoji="1" lang="zh-CN" altLang="en-US" sz="24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9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1241425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  <a:defRPr/>
            </a:pPr>
            <a:r>
              <a:rPr lang="en-US" altLang="zh-CN" sz="3600" b="1" smtClean="0">
                <a:solidFill>
                  <a:schemeClr val="tx1"/>
                </a:solidFill>
                <a:latin typeface="Times New Roman" pitchFamily="18" charset="0"/>
              </a:rPr>
              <a:t>9.5.1 </a:t>
            </a:r>
            <a:r>
              <a:rPr lang="zh-CN" altLang="en-US" sz="3600" b="1" smtClean="0">
                <a:solidFill>
                  <a:schemeClr val="tx1"/>
                </a:solidFill>
                <a:latin typeface="Times New Roman" pitchFamily="18" charset="0"/>
              </a:rPr>
              <a:t>通用锁存器、缓冲器的扩展</a:t>
            </a:r>
            <a:endParaRPr lang="zh-CN" altLang="en-US" sz="3600" b="1" smtClean="0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389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539750" y="1268760"/>
          <a:ext cx="8135938" cy="537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Visio" r:id="rId1" imgW="2781300" imgH="3143250" progId="Visio.Drawing.6">
                  <p:embed/>
                </p:oleObj>
              </mc:Choice>
              <mc:Fallback>
                <p:oleObj name="Visio" r:id="rId1" imgW="2781300" imgH="314325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268760"/>
                        <a:ext cx="8135938" cy="5373687"/>
                      </a:xfrm>
                      <a:prstGeom prst="rect">
                        <a:avLst/>
                      </a:prstGeom>
                      <a:solidFill>
                        <a:srgbClr val="CC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863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ChangeArrowheads="1"/>
          </p:cNvSpPr>
          <p:nvPr/>
        </p:nvSpPr>
        <p:spPr bwMode="auto">
          <a:xfrm>
            <a:off x="2971800" y="6096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译码法译码地址</a:t>
            </a:r>
            <a:endParaRPr kumimoji="1" lang="zh-CN" altLang="en-US" sz="24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191536" name="Group 48"/>
          <p:cNvGraphicFramePr>
            <a:graphicFrameLocks noGrp="1"/>
          </p:cNvGraphicFramePr>
          <p:nvPr/>
        </p:nvGraphicFramePr>
        <p:xfrm>
          <a:off x="533400" y="1227138"/>
          <a:ext cx="8077200" cy="4489450"/>
        </p:xfrm>
        <a:graphic>
          <a:graphicData uri="http://schemas.openxmlformats.org/drawingml/2006/table">
            <a:tbl>
              <a:tblPr/>
              <a:tblGrid>
                <a:gridCol w="1676400"/>
                <a:gridCol w="3200400"/>
                <a:gridCol w="1181100"/>
                <a:gridCol w="2019300"/>
              </a:tblGrid>
              <a:tr h="100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外围器件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地址选择线（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A15~A0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片内地址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单元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数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地址编码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6264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000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 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AAAA  AAAA  AAAA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8K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0000~1FFFH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8255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001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1  1111    1111   11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3FFC~3FFFH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8155  RAM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010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1  111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  AAAA  AAAA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256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5E00~5EFFH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8155  I/O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010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1  111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   1111   1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5FF8~5FFDH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0832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011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1  1111    1111   1111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7FFFH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8253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100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1  1111    1111   11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AA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黑体" pitchFamily="49" charset="-122"/>
                        </a:rPr>
                        <a:t>9FFC~9FFFH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20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1490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smtClean="0"/>
              <a:t>通过</a:t>
            </a:r>
            <a:r>
              <a:rPr lang="en-US" altLang="zh-CN" sz="3200" smtClean="0"/>
              <a:t>8155/8255</a:t>
            </a:r>
            <a:r>
              <a:rPr lang="zh-CN" altLang="en-US" sz="3200" smtClean="0"/>
              <a:t>扩展</a:t>
            </a:r>
            <a:r>
              <a:rPr lang="en-US" altLang="zh-CN" sz="3200" smtClean="0"/>
              <a:t>6</a:t>
            </a:r>
            <a:r>
              <a:rPr lang="zh-CN" altLang="en-US" sz="3200" smtClean="0"/>
              <a:t>位动态数码管显示电路 </a:t>
            </a:r>
            <a:endParaRPr lang="zh-CN" altLang="en-US" sz="3200" smtClean="0"/>
          </a:p>
        </p:txBody>
      </p:sp>
      <p:pic>
        <p:nvPicPr>
          <p:cNvPr id="6861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>
            <a:fillRect/>
          </a:stretch>
        </p:blipFill>
        <p:spPr>
          <a:xfrm>
            <a:off x="395288" y="1052513"/>
            <a:ext cx="8424862" cy="540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6666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2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806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>
            <a:fillRect/>
          </a:stretch>
        </p:blipFill>
        <p:spPr bwMode="auto">
          <a:xfrm>
            <a:off x="1692275" y="260350"/>
            <a:ext cx="6192838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2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712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14313"/>
            <a:ext cx="8964613" cy="41148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/>
              <a:t>   </a:t>
            </a:r>
            <a:r>
              <a:rPr lang="zh-CN" altLang="en-US" b="1" dirty="0" smtClean="0"/>
              <a:t>小     结</a:t>
            </a:r>
            <a:endParaRPr lang="zh-CN" altLang="en-US" sz="28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/>
              <a:t> </a:t>
            </a:r>
            <a:endParaRPr lang="zh-CN" altLang="en-US" sz="2800" dirty="0" smtClean="0"/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/>
              <a:t>           单片机应用系统的设计中如果片内的资源不够，就需要扩展，扩展无非是加接</a:t>
            </a:r>
            <a:r>
              <a:rPr lang="en-US" altLang="zh-CN" sz="2800" b="1" dirty="0" smtClean="0"/>
              <a:t>ROM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RAM</a:t>
            </a:r>
            <a:r>
              <a:rPr lang="zh-CN" altLang="en-US" sz="2800" b="1" dirty="0" smtClean="0"/>
              <a:t>和</a:t>
            </a:r>
            <a:r>
              <a:rPr lang="en-US" altLang="zh-CN" sz="2800" b="1" dirty="0" smtClean="0"/>
              <a:t>I/ O</a:t>
            </a:r>
            <a:r>
              <a:rPr lang="zh-CN" altLang="en-US" sz="2800" b="1" dirty="0" smtClean="0"/>
              <a:t>接口等外围芯片。本章重点要掌握单片机扩展的方法及地址的译码。</a:t>
            </a:r>
            <a:endParaRPr lang="zh-CN" altLang="en-US" sz="2800" b="1" dirty="0" smtClean="0"/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外围芯片和单片机的连接归结为三总线</a:t>
            </a:r>
            <a:r>
              <a:rPr lang="en-US" altLang="zh-CN" sz="2800" b="1" dirty="0" smtClean="0"/>
              <a:t>(</a:t>
            </a:r>
            <a:r>
              <a:rPr lang="zh-CN" altLang="en-US" sz="2800" b="1" dirty="0" smtClean="0"/>
              <a:t>数据总线、地址总线和控制总线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的连接，因此 单片机三总线的定义应十分熟悉，即要求掌握图</a:t>
            </a:r>
            <a:r>
              <a:rPr lang="en-US" altLang="zh-CN" sz="2800" b="1" dirty="0" smtClean="0"/>
              <a:t>9.1</a:t>
            </a:r>
            <a:r>
              <a:rPr lang="zh-CN" altLang="en-US" sz="2800" b="1" dirty="0" smtClean="0"/>
              <a:t>，这是扩展的基础。</a:t>
            </a:r>
            <a:endParaRPr lang="zh-CN" altLang="en-US" sz="2800" b="1" dirty="0" smtClean="0"/>
          </a:p>
          <a:p>
            <a:pPr eaLnBrk="1" hangingPunct="1">
              <a:lnSpc>
                <a:spcPct val="10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b="1" dirty="0" smtClean="0"/>
              <a:t>2.</a:t>
            </a:r>
            <a:r>
              <a:rPr lang="zh-CN" altLang="en-US" sz="2800" b="1" dirty="0" smtClean="0"/>
              <a:t>在微机系统中，控制外围芯片的数据操作有三要素：地址、类型控制</a:t>
            </a:r>
            <a:r>
              <a:rPr lang="en-US" altLang="zh-CN" sz="2800" b="1" dirty="0" smtClean="0"/>
              <a:t>(RAM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ROM)</a:t>
            </a:r>
            <a:r>
              <a:rPr lang="zh-CN" altLang="en-US" sz="2800" b="1" dirty="0" smtClean="0"/>
              <a:t>和操作方向</a:t>
            </a:r>
            <a:r>
              <a:rPr lang="en-US" altLang="zh-CN" sz="2800" b="1" dirty="0" smtClean="0"/>
              <a:t>(</a:t>
            </a:r>
            <a:r>
              <a:rPr lang="zh-CN" altLang="en-US" sz="2800" b="1" dirty="0" smtClean="0"/>
              <a:t>读、写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。三要素中有一项不同，就能区别不同的芯片。如果三项都相同，就会造成总线操作混乱。因此在扩展中应注意。</a:t>
            </a:r>
            <a:endParaRPr lang="zh-CN" altLang="en-US" sz="28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zh-CN" altLang="en-US" sz="2800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09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4800" dirty="0" smtClean="0"/>
              <a:t>   习题：</a:t>
            </a:r>
            <a:endParaRPr lang="zh-CN" altLang="en-US" sz="4800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smtClean="0">
                <a:solidFill>
                  <a:srgbClr val="FF99FF"/>
                </a:solidFill>
              </a:rPr>
              <a:t>9.1</a:t>
            </a:r>
            <a:r>
              <a:rPr lang="en-US" altLang="zh-CN" sz="4800" dirty="0" smtClean="0"/>
              <a:t>,   9.3,  9.5,  </a:t>
            </a:r>
            <a:r>
              <a:rPr lang="en-US" altLang="zh-CN" sz="4800" dirty="0" smtClean="0">
                <a:solidFill>
                  <a:srgbClr val="FF99FF"/>
                </a:solidFill>
              </a:rPr>
              <a:t> 9.9</a:t>
            </a:r>
            <a:r>
              <a:rPr lang="en-US" altLang="zh-CN" sz="4800" dirty="0" smtClean="0"/>
              <a:t>,  9.11</a:t>
            </a:r>
            <a:endParaRPr lang="en-US" altLang="zh-CN" sz="4800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490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6200" y="304800"/>
            <a:ext cx="8915400" cy="68580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      244的选通信号由</a:t>
            </a:r>
            <a:r>
              <a:rPr lang="en-US" altLang="zh-CN" b="1" dirty="0" smtClean="0">
                <a:latin typeface="Times New Roman" pitchFamily="18" charset="0"/>
              </a:rPr>
              <a:t>RD</a:t>
            </a:r>
            <a:r>
              <a:rPr lang="zh-CN" altLang="en-US" b="1" dirty="0" smtClean="0">
                <a:latin typeface="Times New Roman" pitchFamily="18" charset="0"/>
              </a:rPr>
              <a:t>和</a:t>
            </a:r>
            <a:r>
              <a:rPr lang="en-US" altLang="zh-CN" b="1" dirty="0" smtClean="0">
                <a:latin typeface="Times New Roman" pitchFamily="18" charset="0"/>
              </a:rPr>
              <a:t>P2.0</a:t>
            </a:r>
            <a:r>
              <a:rPr lang="zh-CN" altLang="en-US" b="1" dirty="0" smtClean="0">
                <a:latin typeface="Times New Roman" pitchFamily="18" charset="0"/>
              </a:rPr>
              <a:t>相或产生,当执行对该片的</a:t>
            </a:r>
            <a:r>
              <a:rPr lang="zh-CN" altLang="en-US" b="1" dirty="0">
                <a:solidFill>
                  <a:srgbClr val="FFFF00"/>
                </a:solidFill>
                <a:latin typeface="Times New Roman" pitchFamily="18" charset="0"/>
              </a:rPr>
              <a:t>读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itchFamily="18" charset="0"/>
              </a:rPr>
              <a:t>指令</a:t>
            </a:r>
            <a:r>
              <a:rPr lang="zh-CN" altLang="en-US" b="1" dirty="0" smtClean="0">
                <a:latin typeface="Times New Roman" pitchFamily="18" charset="0"/>
              </a:rPr>
              <a:t>时, </a:t>
            </a:r>
            <a:r>
              <a:rPr lang="en-US" altLang="zh-CN" b="1" dirty="0" smtClean="0">
                <a:latin typeface="Times New Roman" pitchFamily="18" charset="0"/>
              </a:rPr>
              <a:t>RD</a:t>
            </a:r>
            <a:r>
              <a:rPr lang="zh-CN" altLang="en-US" b="1" dirty="0" smtClean="0">
                <a:latin typeface="Times New Roman" pitchFamily="18" charset="0"/>
              </a:rPr>
              <a:t>和</a:t>
            </a:r>
            <a:r>
              <a:rPr lang="en-US" altLang="zh-CN" b="1" dirty="0" smtClean="0">
                <a:latin typeface="Times New Roman" pitchFamily="18" charset="0"/>
              </a:rPr>
              <a:t>P2.0</a:t>
            </a:r>
            <a:r>
              <a:rPr lang="zh-CN" altLang="en-US" b="1" dirty="0" smtClean="0">
                <a:latin typeface="Times New Roman" pitchFamily="18" charset="0"/>
              </a:rPr>
              <a:t>有效, 打开244控制门, 从而把数据通过244读入8</a:t>
            </a:r>
            <a:r>
              <a:rPr lang="en-US" altLang="zh-CN" b="1" dirty="0" smtClean="0">
                <a:latin typeface="Times New Roman" pitchFamily="18" charset="0"/>
              </a:rPr>
              <a:t>XX51。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   273</a:t>
            </a:r>
            <a:r>
              <a:rPr lang="zh-CN" altLang="en-US" b="1" dirty="0" smtClean="0">
                <a:latin typeface="Times New Roman" pitchFamily="18" charset="0"/>
              </a:rPr>
              <a:t>的选通信号由</a:t>
            </a:r>
            <a:r>
              <a:rPr lang="en-US" altLang="zh-CN" b="1" dirty="0" smtClean="0">
                <a:latin typeface="Times New Roman" pitchFamily="18" charset="0"/>
              </a:rPr>
              <a:t>WR</a:t>
            </a:r>
            <a:r>
              <a:rPr lang="zh-CN" altLang="en-US" b="1" dirty="0" smtClean="0">
                <a:latin typeface="Times New Roman" pitchFamily="18" charset="0"/>
              </a:rPr>
              <a:t>和</a:t>
            </a:r>
            <a:r>
              <a:rPr lang="en-US" altLang="zh-CN" b="1" dirty="0" smtClean="0">
                <a:latin typeface="Times New Roman" pitchFamily="18" charset="0"/>
              </a:rPr>
              <a:t>P2.0</a:t>
            </a:r>
            <a:r>
              <a:rPr lang="zh-CN" altLang="en-US" b="1" dirty="0" smtClean="0">
                <a:latin typeface="Times New Roman" pitchFamily="18" charset="0"/>
              </a:rPr>
              <a:t>相或产生，通过执行对该片的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itchFamily="18" charset="0"/>
              </a:rPr>
              <a:t>写指令</a:t>
            </a:r>
            <a:r>
              <a:rPr lang="zh-CN" altLang="en-US" b="1" dirty="0" smtClean="0">
                <a:latin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</a:rPr>
              <a:t>WR</a:t>
            </a:r>
            <a:r>
              <a:rPr lang="zh-CN" altLang="en-US" b="1" dirty="0" smtClean="0">
                <a:latin typeface="Times New Roman" pitchFamily="18" charset="0"/>
              </a:rPr>
              <a:t>和</a:t>
            </a:r>
            <a:r>
              <a:rPr lang="en-US" altLang="zh-CN" b="1" dirty="0" smtClean="0">
                <a:latin typeface="Times New Roman" pitchFamily="18" charset="0"/>
              </a:rPr>
              <a:t>P2.0</a:t>
            </a:r>
            <a:r>
              <a:rPr lang="zh-CN" altLang="en-US" b="1" dirty="0" smtClean="0">
                <a:latin typeface="Times New Roman" pitchFamily="18" charset="0"/>
              </a:rPr>
              <a:t>有效,使8</a:t>
            </a:r>
            <a:r>
              <a:rPr lang="en-US" altLang="zh-CN" b="1" dirty="0" smtClean="0">
                <a:latin typeface="Times New Roman" pitchFamily="18" charset="0"/>
              </a:rPr>
              <a:t>XX51</a:t>
            </a:r>
            <a:r>
              <a:rPr lang="zh-CN" altLang="en-US" b="1" dirty="0" smtClean="0">
                <a:latin typeface="Times New Roman" pitchFamily="18" charset="0"/>
              </a:rPr>
              <a:t>的数据往273输出。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      </a:t>
            </a:r>
            <a:r>
              <a:rPr lang="zh-CN" altLang="en-US" b="1" dirty="0">
                <a:latin typeface="Times New Roman" pitchFamily="18" charset="0"/>
              </a:rPr>
              <a:t>244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</a:rPr>
              <a:t>、</a:t>
            </a:r>
            <a:r>
              <a:rPr lang="zh-CN" altLang="en-US" b="1" dirty="0" smtClean="0">
                <a:latin typeface="Times New Roman" pitchFamily="18" charset="0"/>
              </a:rPr>
              <a:t>273有相同的地址</a:t>
            </a:r>
            <a:r>
              <a:rPr lang="en-US" altLang="zh-CN" b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solidFill>
                  <a:srgbClr val="FF33CC"/>
                </a:solidFill>
                <a:latin typeface="Times New Roman" pitchFamily="18" charset="0"/>
              </a:rPr>
              <a:t>E</a:t>
            </a:r>
            <a:r>
              <a:rPr lang="en-US" altLang="zh-CN" b="1" dirty="0" smtClean="0">
                <a:latin typeface="Times New Roman" pitchFamily="18" charset="0"/>
              </a:rPr>
              <a:t>FFH(</a:t>
            </a:r>
            <a:r>
              <a:rPr lang="zh-CN" altLang="en-US" b="1" dirty="0" smtClean="0">
                <a:latin typeface="Times New Roman" pitchFamily="18" charset="0"/>
              </a:rPr>
              <a:t>实际上只要保证</a:t>
            </a:r>
            <a:r>
              <a:rPr lang="en-US" altLang="zh-CN" b="1" dirty="0" smtClean="0">
                <a:solidFill>
                  <a:srgbClr val="FF33CC"/>
                </a:solidFill>
                <a:latin typeface="Times New Roman" pitchFamily="18" charset="0"/>
              </a:rPr>
              <a:t>P2.0=0</a:t>
            </a:r>
            <a:r>
              <a:rPr lang="zh-CN" altLang="en-US" b="1" dirty="0" smtClean="0">
                <a:solidFill>
                  <a:srgbClr val="FF33CC"/>
                </a:solidFill>
                <a:latin typeface="Times New Roman" pitchFamily="18" charset="0"/>
              </a:rPr>
              <a:t>，</a:t>
            </a:r>
            <a:r>
              <a:rPr lang="zh-CN" altLang="en-US" b="1" dirty="0" smtClean="0">
                <a:latin typeface="Times New Roman" pitchFamily="18" charset="0"/>
              </a:rPr>
              <a:t>其他地址位无关紧要）, 由于使用不同的控制信号</a:t>
            </a:r>
            <a:r>
              <a:rPr lang="en-US" altLang="zh-CN" b="1" dirty="0" smtClean="0">
                <a:latin typeface="Times New Roman" pitchFamily="18" charset="0"/>
              </a:rPr>
              <a:t>RD</a:t>
            </a:r>
            <a:r>
              <a:rPr lang="zh-CN" altLang="en-US" b="1" dirty="0" smtClean="0">
                <a:latin typeface="Times New Roman" pitchFamily="18" charset="0"/>
              </a:rPr>
              <a:t>或</a:t>
            </a:r>
            <a:r>
              <a:rPr lang="en-US" altLang="zh-CN" b="1" dirty="0" smtClean="0">
                <a:latin typeface="Times New Roman" pitchFamily="18" charset="0"/>
              </a:rPr>
              <a:t>WR </a:t>
            </a:r>
            <a:r>
              <a:rPr lang="zh-CN" altLang="en-US" b="1" dirty="0" smtClean="0">
                <a:latin typeface="Times New Roman" pitchFamily="18" charset="0"/>
              </a:rPr>
              <a:t>，所以尽管它们地址相同但也不会发生数据传送冲突。</a:t>
            </a:r>
            <a:endParaRPr lang="zh-CN" altLang="en-US" b="1" dirty="0" smtClean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        </a:t>
            </a:r>
            <a:endParaRPr lang="zh-CN" altLang="en-US" b="1" dirty="0" smtClean="0">
              <a:latin typeface="Times New Roman" pitchFamily="18" charset="0"/>
            </a:endParaRPr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4211638" y="333375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69" name="Line 5"/>
          <p:cNvSpPr>
            <a:spLocks noChangeShapeType="1"/>
          </p:cNvSpPr>
          <p:nvPr/>
        </p:nvSpPr>
        <p:spPr bwMode="auto">
          <a:xfrm>
            <a:off x="4254624" y="908720"/>
            <a:ext cx="533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0" name="Line 6"/>
          <p:cNvSpPr>
            <a:spLocks noChangeShapeType="1"/>
          </p:cNvSpPr>
          <p:nvPr/>
        </p:nvSpPr>
        <p:spPr bwMode="auto">
          <a:xfrm>
            <a:off x="4067175" y="2205038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1" name="Line 7"/>
          <p:cNvSpPr>
            <a:spLocks noChangeShapeType="1"/>
          </p:cNvSpPr>
          <p:nvPr/>
        </p:nvSpPr>
        <p:spPr bwMode="auto">
          <a:xfrm>
            <a:off x="4859338" y="2708920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3" name="Line 9"/>
          <p:cNvSpPr>
            <a:spLocks noChangeShapeType="1"/>
          </p:cNvSpPr>
          <p:nvPr/>
        </p:nvSpPr>
        <p:spPr bwMode="auto">
          <a:xfrm>
            <a:off x="3276600" y="5085184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4" name="Line 10"/>
          <p:cNvSpPr>
            <a:spLocks noChangeShapeType="1"/>
          </p:cNvSpPr>
          <p:nvPr/>
        </p:nvSpPr>
        <p:spPr bwMode="auto">
          <a:xfrm>
            <a:off x="4211638" y="5084762"/>
            <a:ext cx="647700" cy="421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3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8068" grpId="0" animBg="1"/>
      <p:bldP spid="88069" grpId="0" animBg="1"/>
      <p:bldP spid="88070" grpId="0" animBg="1"/>
      <p:bldP spid="88071" grpId="0" animBg="1"/>
      <p:bldP spid="88073" grpId="0" animBg="1"/>
      <p:bldP spid="880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50825" y="692150"/>
            <a:ext cx="8208963" cy="462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None/>
            </a:pPr>
            <a:r>
              <a:rPr kumimoji="1" lang="zh-CN" altLang="en-US" sz="3200" b="1" dirty="0">
                <a:latin typeface="Times New Roman" pitchFamily="18" charset="0"/>
              </a:rPr>
              <a:t>例如</a:t>
            </a:r>
            <a:r>
              <a:rPr kumimoji="1" lang="en-US" altLang="zh-CN" sz="3200" b="1" dirty="0">
                <a:latin typeface="Times New Roman" pitchFamily="18" charset="0"/>
              </a:rPr>
              <a:t>:</a:t>
            </a:r>
            <a:r>
              <a:rPr kumimoji="1" lang="zh-CN" altLang="en-US" sz="3200" b="1" dirty="0">
                <a:latin typeface="Times New Roman" pitchFamily="18" charset="0"/>
              </a:rPr>
              <a:t>将244的输入数据从273输出可使用如下指令:</a:t>
            </a:r>
            <a:endParaRPr kumimoji="1" lang="zh-CN" altLang="en-US" sz="3200" b="1" dirty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itchFamily="18" charset="0"/>
              </a:rPr>
              <a:t>MOV DPTR, #0F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kumimoji="1" lang="en-US" altLang="zh-CN" sz="3200" b="1" dirty="0">
                <a:latin typeface="Times New Roman" pitchFamily="18" charset="0"/>
              </a:rPr>
              <a:t>FFH    ;DPTR</a:t>
            </a:r>
            <a:r>
              <a:rPr kumimoji="1" lang="zh-CN" altLang="en-US" sz="3200" b="1" dirty="0">
                <a:latin typeface="Times New Roman" pitchFamily="18" charset="0"/>
              </a:rPr>
              <a:t>指向扩展</a:t>
            </a:r>
            <a:endParaRPr kumimoji="1" lang="zh-CN" altLang="en-US" sz="3200" b="1" dirty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itchFamily="18" charset="0"/>
              </a:rPr>
              <a:t>                                                      I/O</a:t>
            </a:r>
            <a:r>
              <a:rPr kumimoji="1" lang="zh-CN" altLang="en-US" sz="3200" b="1" dirty="0">
                <a:latin typeface="Times New Roman" pitchFamily="18" charset="0"/>
              </a:rPr>
              <a:t>地址</a:t>
            </a:r>
            <a:endParaRPr kumimoji="1" lang="zh-CN" altLang="en-US" sz="3200" b="1" dirty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itchFamily="18" charset="0"/>
              </a:rPr>
              <a:t>MOVX  A,   @DPTR        ;</a:t>
            </a:r>
            <a:r>
              <a:rPr kumimoji="1" lang="zh-CN" altLang="en-US" sz="3200" b="1" dirty="0">
                <a:latin typeface="Times New Roman" pitchFamily="18" charset="0"/>
              </a:rPr>
              <a:t>从244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itchFamily="18" charset="0"/>
              </a:rPr>
              <a:t>读入</a:t>
            </a:r>
            <a:r>
              <a:rPr kumimoji="1" lang="zh-CN" altLang="en-US" sz="3200" b="1" dirty="0">
                <a:latin typeface="Times New Roman" pitchFamily="18" charset="0"/>
              </a:rPr>
              <a:t>数据</a:t>
            </a:r>
            <a:endParaRPr kumimoji="1" lang="zh-CN" altLang="en-US" sz="3200" b="1" dirty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latin typeface="Times New Roman" pitchFamily="18" charset="0"/>
              </a:rPr>
              <a:t>MOVX  @DPTR，A        ;</a:t>
            </a:r>
            <a:r>
              <a:rPr kumimoji="1" lang="zh-CN" altLang="en-US" sz="3200" b="1" dirty="0">
                <a:latin typeface="Times New Roman" pitchFamily="18" charset="0"/>
              </a:rPr>
              <a:t>向273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itchFamily="18" charset="0"/>
              </a:rPr>
              <a:t>输出</a:t>
            </a:r>
            <a:r>
              <a:rPr kumimoji="1" lang="zh-CN" altLang="en-US" sz="3200" b="1" dirty="0">
                <a:latin typeface="Times New Roman" pitchFamily="18" charset="0"/>
              </a:rPr>
              <a:t>数据</a:t>
            </a:r>
            <a:endParaRPr kumimoji="1" lang="zh-CN" altLang="en-US" sz="3200" b="1" dirty="0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3200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3588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909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0" y="836613"/>
            <a:ext cx="8675688" cy="478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4000" b="1" dirty="0">
                <a:solidFill>
                  <a:schemeClr val="tx2"/>
                </a:solidFill>
                <a:latin typeface="Times New Roman" pitchFamily="18" charset="0"/>
              </a:rPr>
              <a:t>9.5.2 </a:t>
            </a:r>
            <a:r>
              <a:rPr kumimoji="1" lang="zh-CN" altLang="en-US" sz="4000" b="1" dirty="0">
                <a:solidFill>
                  <a:schemeClr val="tx2"/>
                </a:solidFill>
                <a:latin typeface="Times New Roman" pitchFamily="18" charset="0"/>
              </a:rPr>
              <a:t>可编程并行接口芯片的扩展</a:t>
            </a:r>
            <a:endParaRPr kumimoji="1" lang="zh-CN" altLang="en-US" sz="4000" b="1" dirty="0">
              <a:solidFill>
                <a:schemeClr val="tx2"/>
              </a:solidFill>
              <a:latin typeface="Times New Roman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kumimoji="1" lang="zh-CN" altLang="en-US" sz="4000" b="1" dirty="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kumimoji="1" lang="zh-CN" altLang="en-US" sz="3200" b="1" dirty="0">
                <a:latin typeface="Times New Roman" pitchFamily="18" charset="0"/>
              </a:rPr>
              <a:t>       可编程并行接口芯片是专为和计算机接口而制作的，它有和计算机接口的三总线引脚，和</a:t>
            </a:r>
            <a:r>
              <a:rPr kumimoji="1" lang="en-US" altLang="zh-CN" sz="3200" b="1" dirty="0">
                <a:latin typeface="Times New Roman" pitchFamily="18" charset="0"/>
              </a:rPr>
              <a:t>CPU</a:t>
            </a:r>
            <a:r>
              <a:rPr kumimoji="1" lang="zh-CN" altLang="en-US" sz="3200" b="1" dirty="0">
                <a:latin typeface="Times New Roman" pitchFamily="18" charset="0"/>
              </a:rPr>
              <a:t>或</a:t>
            </a:r>
            <a:r>
              <a:rPr kumimoji="1" lang="en-US" altLang="zh-CN" sz="3200" b="1" dirty="0">
                <a:latin typeface="Times New Roman" pitchFamily="18" charset="0"/>
              </a:rPr>
              <a:t>MCU</a:t>
            </a:r>
            <a:r>
              <a:rPr kumimoji="1" lang="zh-CN" altLang="en-US" sz="3200" b="1" dirty="0">
                <a:latin typeface="Times New Roman" pitchFamily="18" charset="0"/>
              </a:rPr>
              <a:t>连接非常方便。</a:t>
            </a:r>
            <a:endParaRPr kumimoji="1" lang="zh-CN" altLang="en-US" sz="3200" b="1" dirty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buFontTx/>
              <a:buChar char="•"/>
            </a:pPr>
            <a:r>
              <a:rPr kumimoji="1" lang="zh-CN" altLang="en-US" sz="3200" b="1" dirty="0">
                <a:latin typeface="Times New Roman" pitchFamily="18" charset="0"/>
              </a:rPr>
              <a:t>  </a:t>
            </a:r>
            <a:r>
              <a:rPr kumimoji="1" lang="en-US" altLang="zh-CN" sz="3200" b="1" dirty="0" smtClean="0">
                <a:solidFill>
                  <a:srgbClr val="FF0066"/>
                </a:solidFill>
                <a:latin typeface="Times New Roman" pitchFamily="18" charset="0"/>
              </a:rPr>
              <a:t>8255 </a:t>
            </a:r>
            <a:r>
              <a:rPr kumimoji="1" lang="zh-CN" altLang="en-US" sz="3200" b="1" dirty="0">
                <a:solidFill>
                  <a:srgbClr val="FF0066"/>
                </a:solidFill>
                <a:latin typeface="Times New Roman" pitchFamily="18" charset="0"/>
              </a:rPr>
              <a:t>可编程并行接口芯片</a:t>
            </a:r>
            <a:endParaRPr kumimoji="1" lang="zh-CN" altLang="en-US" sz="3200" b="1" dirty="0">
              <a:solidFill>
                <a:srgbClr val="FF0066"/>
              </a:solidFill>
              <a:latin typeface="Times New Roman" pitchFamily="18" charset="0"/>
            </a:endParaRPr>
          </a:p>
          <a:p>
            <a:pPr algn="ctr" eaLnBrk="1" hangingPunct="1">
              <a:lnSpc>
                <a:spcPct val="115000"/>
              </a:lnSpc>
            </a:pPr>
            <a:r>
              <a:rPr kumimoji="1" lang="en-US" altLang="zh-CN" sz="3200" b="1" dirty="0">
                <a:latin typeface="Times New Roman" pitchFamily="18" charset="0"/>
              </a:rPr>
              <a:t>8255</a:t>
            </a:r>
            <a:r>
              <a:rPr kumimoji="1" lang="zh-CN" altLang="en-US" sz="3200" b="1" dirty="0">
                <a:latin typeface="Times New Roman" pitchFamily="18" charset="0"/>
              </a:rPr>
              <a:t>是个可编程并行接口芯片，其引脚下图。</a:t>
            </a:r>
            <a:endParaRPr kumimoji="1" lang="zh-CN" altLang="en-US" sz="3200" b="1" dirty="0">
              <a:latin typeface="Times New Roman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kumimoji="1" lang="zh-CN" altLang="en-US" sz="1400" b="1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49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5963" y="1125538"/>
            <a:ext cx="3348037" cy="4824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0" y="404664"/>
            <a:ext cx="550810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     </a:t>
            </a:r>
            <a:r>
              <a:rPr kumimoji="1" lang="en-US" altLang="zh-CN" sz="2800" b="1" dirty="0" smtClean="0">
                <a:latin typeface="Times New Roman" pitchFamily="18" charset="0"/>
              </a:rPr>
              <a:t>8255</a:t>
            </a:r>
            <a:r>
              <a:rPr kumimoji="1" lang="zh-CN" altLang="en-US" sz="2800" b="1" dirty="0" smtClean="0">
                <a:latin typeface="Times New Roman" pitchFamily="18" charset="0"/>
              </a:rPr>
              <a:t>芯片有</a:t>
            </a:r>
            <a:r>
              <a:rPr kumimoji="1" lang="en-US" altLang="zh-CN" sz="2800" b="1" dirty="0">
                <a:latin typeface="Times New Roman" pitchFamily="18" charset="0"/>
              </a:rPr>
              <a:t>3</a:t>
            </a:r>
            <a:r>
              <a:rPr kumimoji="1" lang="zh-CN" altLang="en-US" sz="2800" b="1" dirty="0">
                <a:latin typeface="Times New Roman" pitchFamily="18" charset="0"/>
              </a:rPr>
              <a:t>个</a:t>
            </a:r>
            <a:r>
              <a:rPr kumimoji="1" lang="en-US" altLang="zh-CN" sz="2800" b="1" dirty="0">
                <a:latin typeface="Times New Roman" pitchFamily="18" charset="0"/>
              </a:rPr>
              <a:t>8</a:t>
            </a:r>
            <a:r>
              <a:rPr kumimoji="1" lang="zh-CN" altLang="en-US" sz="2800" b="1" dirty="0">
                <a:latin typeface="Times New Roman" pitchFamily="18" charset="0"/>
              </a:rPr>
              <a:t>位</a:t>
            </a:r>
            <a:r>
              <a:rPr kumimoji="1" lang="zh-CN" altLang="en-US" sz="2800" b="1" dirty="0" smtClean="0">
                <a:latin typeface="Times New Roman" pitchFamily="18" charset="0"/>
              </a:rPr>
              <a:t>数据口：</a:t>
            </a:r>
            <a:r>
              <a:rPr kumimoji="1" lang="en-US" altLang="zh-CN" sz="2800" b="1" dirty="0" smtClean="0">
                <a:latin typeface="Times New Roman" pitchFamily="18" charset="0"/>
              </a:rPr>
              <a:t>A</a:t>
            </a:r>
            <a:r>
              <a:rPr kumimoji="1" lang="zh-CN" altLang="en-US" sz="2800" b="1" dirty="0" smtClean="0">
                <a:latin typeface="Times New Roman" pitchFamily="18" charset="0"/>
              </a:rPr>
              <a:t>口、</a:t>
            </a:r>
            <a:r>
              <a:rPr kumimoji="1" lang="en-US" altLang="zh-CN" sz="2800" b="1" dirty="0" smtClean="0">
                <a:latin typeface="Times New Roman" pitchFamily="18" charset="0"/>
              </a:rPr>
              <a:t>B</a:t>
            </a:r>
            <a:r>
              <a:rPr kumimoji="1" lang="zh-CN" altLang="en-US" sz="2800" b="1" dirty="0" smtClean="0">
                <a:latin typeface="Times New Roman" pitchFamily="18" charset="0"/>
              </a:rPr>
              <a:t>口、</a:t>
            </a:r>
            <a:r>
              <a:rPr kumimoji="1" lang="en-US" altLang="zh-CN" sz="2800" b="1" dirty="0" smtClean="0">
                <a:latin typeface="Times New Roman" pitchFamily="18" charset="0"/>
              </a:rPr>
              <a:t>C</a:t>
            </a:r>
            <a:r>
              <a:rPr kumimoji="1" lang="zh-CN" altLang="en-US" sz="2800" b="1" dirty="0">
                <a:latin typeface="Times New Roman" pitchFamily="18" charset="0"/>
              </a:rPr>
              <a:t>口</a:t>
            </a:r>
            <a:r>
              <a:rPr kumimoji="1" lang="en-US" altLang="zh-CN" sz="2800" b="1" dirty="0">
                <a:latin typeface="Times New Roman" pitchFamily="18" charset="0"/>
              </a:rPr>
              <a:t>(</a:t>
            </a:r>
            <a:r>
              <a:rPr kumimoji="1" lang="zh-CN" altLang="en-US" sz="2800" b="1" dirty="0">
                <a:latin typeface="Times New Roman" pitchFamily="18" charset="0"/>
              </a:rPr>
              <a:t>其中</a:t>
            </a:r>
            <a:r>
              <a:rPr kumimoji="1" lang="en-US" altLang="zh-CN" sz="2800" b="1" dirty="0">
                <a:latin typeface="Times New Roman" pitchFamily="18" charset="0"/>
              </a:rPr>
              <a:t>C</a:t>
            </a:r>
            <a:r>
              <a:rPr kumimoji="1" lang="zh-CN" altLang="en-US" sz="2800" b="1" dirty="0">
                <a:latin typeface="Times New Roman" pitchFamily="18" charset="0"/>
              </a:rPr>
              <a:t>口可作为两个四位口</a:t>
            </a:r>
            <a:r>
              <a:rPr kumimoji="1" lang="en-US" altLang="zh-CN" sz="2800" b="1" dirty="0" smtClean="0">
                <a:latin typeface="Times New Roman" pitchFamily="18" charset="0"/>
              </a:rPr>
              <a:t>)</a:t>
            </a:r>
            <a:r>
              <a:rPr kumimoji="1" lang="zh-CN" altLang="en-US" sz="2800" b="1" dirty="0" smtClean="0">
                <a:latin typeface="Times New Roman" pitchFamily="18" charset="0"/>
              </a:rPr>
              <a:t>，通过</a:t>
            </a:r>
            <a:r>
              <a:rPr kumimoji="1" lang="en-US" altLang="zh-CN" sz="2800" b="1" dirty="0">
                <a:latin typeface="Times New Roman" pitchFamily="18" charset="0"/>
              </a:rPr>
              <a:t>PA </a:t>
            </a:r>
            <a:r>
              <a:rPr kumimoji="1" lang="zh-CN" altLang="en-US" sz="2800" b="1" dirty="0" smtClean="0">
                <a:latin typeface="Times New Roman" pitchFamily="18" charset="0"/>
              </a:rPr>
              <a:t>、</a:t>
            </a:r>
            <a:r>
              <a:rPr kumimoji="1" lang="en-US" altLang="zh-CN" sz="2800" b="1" dirty="0" smtClean="0">
                <a:latin typeface="Times New Roman" pitchFamily="18" charset="0"/>
              </a:rPr>
              <a:t> PB</a:t>
            </a:r>
            <a:r>
              <a:rPr kumimoji="1" lang="zh-CN" altLang="en-US" sz="2800" b="1" dirty="0" smtClean="0">
                <a:latin typeface="Times New Roman" pitchFamily="18" charset="0"/>
              </a:rPr>
              <a:t>、</a:t>
            </a:r>
            <a:r>
              <a:rPr kumimoji="1" lang="en-US" altLang="zh-CN" sz="2800" b="1" dirty="0" smtClean="0">
                <a:latin typeface="Times New Roman" pitchFamily="18" charset="0"/>
              </a:rPr>
              <a:t>  </a:t>
            </a:r>
            <a:r>
              <a:rPr kumimoji="1" lang="en-US" altLang="zh-CN" sz="2800" b="1" dirty="0">
                <a:latin typeface="Times New Roman" pitchFamily="18" charset="0"/>
              </a:rPr>
              <a:t>PC</a:t>
            </a:r>
            <a:r>
              <a:rPr kumimoji="1" lang="zh-CN" altLang="en-US" sz="2800" b="1" dirty="0">
                <a:latin typeface="Times New Roman" pitchFamily="18" charset="0"/>
              </a:rPr>
              <a:t>引脚和外设相连，还有一个控制口，这些口地址由</a:t>
            </a:r>
            <a:r>
              <a:rPr kumimoji="1" lang="en-US" altLang="zh-CN" sz="2800" b="1" dirty="0" smtClean="0">
                <a:latin typeface="Times New Roman" pitchFamily="18" charset="0"/>
              </a:rPr>
              <a:t>A1  A0</a:t>
            </a:r>
            <a:r>
              <a:rPr kumimoji="1" lang="zh-CN" altLang="en-US" sz="2800" b="1" dirty="0">
                <a:latin typeface="Times New Roman" pitchFamily="18" charset="0"/>
              </a:rPr>
              <a:t>决定。</a:t>
            </a:r>
            <a:endParaRPr kumimoji="1" lang="zh-CN" altLang="en-US" sz="2800" b="1" dirty="0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800" b="1" dirty="0">
              <a:latin typeface="Times New Roman" pitchFamily="18" charset="0"/>
            </a:endParaRP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187450" y="3140968"/>
            <a:ext cx="3240088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A1  A0</a:t>
            </a:r>
            <a:endParaRPr kumimoji="1" lang="en-US" altLang="zh-CN" sz="2400" b="1">
              <a:latin typeface="Times New Roman" pitchFamily="18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0      0        A</a:t>
            </a:r>
            <a:r>
              <a:rPr kumimoji="1" lang="zh-CN" altLang="en-US" sz="2400" b="1">
                <a:latin typeface="Times New Roman" pitchFamily="18" charset="0"/>
              </a:rPr>
              <a:t>口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0      1        B</a:t>
            </a:r>
            <a:r>
              <a:rPr kumimoji="1" lang="zh-CN" altLang="en-US" sz="2400" b="1">
                <a:latin typeface="Times New Roman" pitchFamily="18" charset="0"/>
              </a:rPr>
              <a:t>口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FontTx/>
              <a:buAutoNum type="arabicPlain"/>
            </a:pPr>
            <a:r>
              <a:rPr kumimoji="1" lang="zh-CN" altLang="en-US" sz="2400" b="1">
                <a:latin typeface="Times New Roman" pitchFamily="18" charset="0"/>
              </a:rPr>
              <a:t>   </a:t>
            </a:r>
            <a:r>
              <a:rPr kumimoji="1" lang="en-US" altLang="zh-CN" sz="2400" b="1">
                <a:latin typeface="Times New Roman" pitchFamily="18" charset="0"/>
              </a:rPr>
              <a:t>0        C</a:t>
            </a:r>
            <a:r>
              <a:rPr kumimoji="1" lang="zh-CN" altLang="en-US" sz="2400" b="1">
                <a:latin typeface="Times New Roman" pitchFamily="18" charset="0"/>
              </a:rPr>
              <a:t>口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1       1        </a:t>
            </a:r>
            <a:r>
              <a:rPr kumimoji="1" lang="zh-CN" altLang="en-US" sz="2400" b="1">
                <a:latin typeface="Times New Roman" pitchFamily="18" charset="0"/>
              </a:rPr>
              <a:t>控制口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grpSp>
        <p:nvGrpSpPr>
          <p:cNvPr id="43013" name="Group 5"/>
          <p:cNvGrpSpPr/>
          <p:nvPr/>
        </p:nvGrpSpPr>
        <p:grpSpPr bwMode="auto">
          <a:xfrm>
            <a:off x="323850" y="5373691"/>
            <a:ext cx="4679950" cy="804863"/>
            <a:chOff x="204" y="3385"/>
            <a:chExt cx="2994" cy="507"/>
          </a:xfrm>
        </p:grpSpPr>
        <p:sp>
          <p:nvSpPr>
            <p:cNvPr id="43014" name="Text Box 6"/>
            <p:cNvSpPr txBox="1">
              <a:spLocks noChangeArrowheads="1"/>
            </p:cNvSpPr>
            <p:nvPr/>
          </p:nvSpPr>
          <p:spPr bwMode="auto">
            <a:xfrm>
              <a:off x="204" y="3430"/>
              <a:ext cx="2994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itchFamily="18" charset="0"/>
                </a:rPr>
                <a:t>RD </a:t>
              </a:r>
              <a:r>
                <a:rPr kumimoji="1" lang="en-US" altLang="zh-CN" sz="2400" b="1" dirty="0" smtClean="0">
                  <a:latin typeface="Times New Roman" pitchFamily="18" charset="0"/>
                </a:rPr>
                <a:t>/ </a:t>
              </a:r>
              <a:r>
                <a:rPr kumimoji="1" lang="en-US" altLang="zh-CN" sz="2400" b="1" dirty="0">
                  <a:latin typeface="Times New Roman" pitchFamily="18" charset="0"/>
                </a:rPr>
                <a:t>WR </a:t>
              </a:r>
              <a:r>
                <a:rPr kumimoji="1" lang="zh-CN" altLang="en-US" sz="2400" b="1" dirty="0" smtClean="0">
                  <a:latin typeface="Times New Roman" pitchFamily="18" charset="0"/>
                </a:rPr>
                <a:t>：</a:t>
              </a:r>
              <a:r>
                <a:rPr kumimoji="1" lang="en-US" altLang="zh-CN" sz="2400" b="1" dirty="0" smtClean="0">
                  <a:latin typeface="Times New Roman" pitchFamily="18" charset="0"/>
                </a:rPr>
                <a:t> </a:t>
              </a:r>
              <a:r>
                <a:rPr kumimoji="1" lang="zh-CN" altLang="en-US" sz="2400" b="1" dirty="0" smtClean="0">
                  <a:latin typeface="Times New Roman" pitchFamily="18" charset="0"/>
                </a:rPr>
                <a:t>读</a:t>
              </a:r>
              <a:r>
                <a:rPr kumimoji="1" lang="en-US" altLang="zh-CN" sz="2400" b="1" dirty="0" smtClean="0">
                  <a:latin typeface="Times New Roman" pitchFamily="18" charset="0"/>
                </a:rPr>
                <a:t>/</a:t>
              </a:r>
              <a:r>
                <a:rPr kumimoji="1" lang="zh-CN" altLang="en-US" sz="2400" b="1" dirty="0" smtClean="0">
                  <a:latin typeface="Times New Roman" pitchFamily="18" charset="0"/>
                </a:rPr>
                <a:t>写</a:t>
              </a:r>
              <a:r>
                <a:rPr kumimoji="1" lang="zh-CN" altLang="en-US" sz="2400" b="1" dirty="0">
                  <a:latin typeface="Times New Roman" pitchFamily="18" charset="0"/>
                </a:rPr>
                <a:t>控制</a:t>
              </a:r>
              <a:endParaRPr kumimoji="1" lang="zh-CN" altLang="en-US" sz="2400" b="1" dirty="0">
                <a:latin typeface="Times New Roman" pitchFamily="18" charset="0"/>
              </a:endParaRP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itchFamily="18" charset="0"/>
                </a:rPr>
                <a:t>CS  </a:t>
              </a:r>
              <a:r>
                <a:rPr kumimoji="1" lang="zh-CN" altLang="en-US" sz="2400" b="1" dirty="0" smtClean="0">
                  <a:latin typeface="Times New Roman" pitchFamily="18" charset="0"/>
                </a:rPr>
                <a:t>：片选</a:t>
              </a:r>
              <a:r>
                <a:rPr kumimoji="1" lang="zh-CN" altLang="en-US" sz="2400" b="1" dirty="0">
                  <a:latin typeface="Times New Roman" pitchFamily="18" charset="0"/>
                </a:rPr>
                <a:t>端</a:t>
              </a:r>
              <a:endParaRPr kumimoji="1" lang="zh-CN" altLang="en-US" sz="2400" b="1" dirty="0">
                <a:latin typeface="Times New Roman" pitchFamily="18" charset="0"/>
              </a:endParaRPr>
            </a:p>
          </p:txBody>
        </p:sp>
        <p:sp>
          <p:nvSpPr>
            <p:cNvPr id="43015" name="Line 7"/>
            <p:cNvSpPr>
              <a:spLocks noChangeShapeType="1"/>
            </p:cNvSpPr>
            <p:nvPr/>
          </p:nvSpPr>
          <p:spPr bwMode="auto">
            <a:xfrm>
              <a:off x="249" y="338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16" name="Line 8"/>
            <p:cNvSpPr>
              <a:spLocks noChangeShapeType="1"/>
            </p:cNvSpPr>
            <p:nvPr/>
          </p:nvSpPr>
          <p:spPr bwMode="auto">
            <a:xfrm>
              <a:off x="658" y="338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17" name="Line 9"/>
            <p:cNvSpPr>
              <a:spLocks noChangeShapeType="1"/>
            </p:cNvSpPr>
            <p:nvPr/>
          </p:nvSpPr>
          <p:spPr bwMode="auto">
            <a:xfrm>
              <a:off x="249" y="365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122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404813"/>
            <a:ext cx="9396413" cy="32131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 smtClean="0"/>
              <a:t>     </a:t>
            </a:r>
            <a:r>
              <a:rPr lang="en-US" altLang="zh-CN" sz="2800" b="1" dirty="0" smtClean="0"/>
              <a:t>8255</a:t>
            </a:r>
            <a:r>
              <a:rPr lang="zh-CN" altLang="en-US" sz="2800" b="1" dirty="0" smtClean="0"/>
              <a:t>有三种工作方式</a:t>
            </a:r>
            <a:r>
              <a:rPr lang="en-US" altLang="zh-CN" sz="2800" b="1" dirty="0" smtClean="0"/>
              <a:t>:</a:t>
            </a:r>
            <a:endParaRPr lang="en-US" altLang="zh-CN" sz="2800" b="1" dirty="0" smtClean="0"/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rgbClr val="CCFF66"/>
                </a:solidFill>
              </a:rPr>
              <a:t>方式</a:t>
            </a:r>
            <a:r>
              <a:rPr lang="en-US" altLang="zh-CN" sz="2800" b="1" dirty="0" smtClean="0">
                <a:solidFill>
                  <a:srgbClr val="CCFF66"/>
                </a:solidFill>
              </a:rPr>
              <a:t>0  </a:t>
            </a:r>
            <a:r>
              <a:rPr lang="en-US" altLang="zh-CN" sz="2800" b="1" dirty="0" smtClean="0"/>
              <a:t>(</a:t>
            </a:r>
            <a:r>
              <a:rPr lang="zh-CN" altLang="en-US" sz="2800" b="1" dirty="0" smtClean="0"/>
              <a:t>基本方式</a:t>
            </a:r>
            <a:r>
              <a:rPr lang="en-US" altLang="zh-CN" sz="2800" b="1" dirty="0" smtClean="0"/>
              <a:t>),</a:t>
            </a:r>
            <a:r>
              <a:rPr lang="zh-CN" altLang="en-US" sz="2800" b="1" dirty="0" smtClean="0"/>
              <a:t>无需查询状态，就可进行输入或输出。          </a:t>
            </a:r>
            <a:endParaRPr lang="zh-CN" altLang="en-US" sz="2800" b="1" dirty="0" smtClean="0"/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rgbClr val="CCFF66"/>
                </a:solidFill>
              </a:rPr>
              <a:t>方式</a:t>
            </a:r>
            <a:r>
              <a:rPr lang="en-US" altLang="zh-CN" sz="2800" b="1" dirty="0" smtClean="0">
                <a:solidFill>
                  <a:srgbClr val="CCFF66"/>
                </a:solidFill>
              </a:rPr>
              <a:t>1 </a:t>
            </a:r>
            <a:r>
              <a:rPr lang="en-US" altLang="zh-CN" sz="2800" b="1" dirty="0" smtClean="0"/>
              <a:t>(</a:t>
            </a:r>
            <a:r>
              <a:rPr lang="zh-CN" altLang="en-US" sz="2800" b="1" dirty="0" smtClean="0"/>
              <a:t>选通方式</a:t>
            </a:r>
            <a:r>
              <a:rPr lang="en-US" altLang="zh-CN" sz="2800" b="1" dirty="0" smtClean="0"/>
              <a:t>), </a:t>
            </a:r>
            <a:r>
              <a:rPr lang="zh-CN" altLang="en-US" sz="2800" b="1" dirty="0" smtClean="0"/>
              <a:t>此时</a:t>
            </a:r>
            <a:r>
              <a:rPr lang="en-US" altLang="zh-CN" sz="2800" b="1" dirty="0" smtClean="0"/>
              <a:t>C</a:t>
            </a:r>
            <a:r>
              <a:rPr lang="zh-CN" altLang="en-US" sz="2800" b="1" dirty="0" smtClean="0"/>
              <a:t>口高四位为</a:t>
            </a:r>
            <a:r>
              <a:rPr lang="en-US" altLang="zh-CN" sz="2800" b="1" dirty="0" smtClean="0"/>
              <a:t>A</a:t>
            </a:r>
            <a:r>
              <a:rPr lang="zh-CN" altLang="en-US" sz="2800" b="1" dirty="0" smtClean="0"/>
              <a:t>口的联络线，低四 </a:t>
            </a:r>
            <a:endParaRPr lang="zh-CN" altLang="en-US" sz="2800" b="1" dirty="0" smtClean="0"/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/>
              <a:t>       位为</a:t>
            </a:r>
            <a:r>
              <a:rPr lang="en-US" altLang="zh-CN" sz="2800" b="1" dirty="0" smtClean="0"/>
              <a:t>B</a:t>
            </a:r>
            <a:r>
              <a:rPr lang="zh-CN" altLang="en-US" sz="2800" b="1" dirty="0" smtClean="0"/>
              <a:t>口联络线</a:t>
            </a:r>
            <a:r>
              <a:rPr lang="en-US" altLang="zh-CN" sz="2800" b="1" dirty="0" smtClean="0"/>
              <a:t> , </a:t>
            </a:r>
            <a:r>
              <a:rPr lang="zh-CN" altLang="en-US" sz="2800" b="1" dirty="0" smtClean="0"/>
              <a:t>需要查询或中断后才能输入或输出。</a:t>
            </a:r>
            <a:endParaRPr lang="zh-CN" altLang="en-US" sz="2800" b="1" dirty="0" smtClean="0"/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rgbClr val="CCFF66"/>
                </a:solidFill>
              </a:rPr>
              <a:t>方式</a:t>
            </a:r>
            <a:r>
              <a:rPr lang="en-US" altLang="zh-CN" sz="2800" b="1" dirty="0" smtClean="0">
                <a:solidFill>
                  <a:srgbClr val="CCFF66"/>
                </a:solidFill>
              </a:rPr>
              <a:t>2  (</a:t>
            </a:r>
            <a:r>
              <a:rPr lang="zh-CN" altLang="en-US" sz="2800" b="1" dirty="0" smtClean="0"/>
              <a:t>双向方式，仅</a:t>
            </a:r>
            <a:r>
              <a:rPr lang="en-US" altLang="zh-CN" sz="2800" b="1" dirty="0" smtClean="0"/>
              <a:t>A</a:t>
            </a:r>
            <a:r>
              <a:rPr lang="zh-CN" altLang="en-US" sz="2800" b="1" dirty="0" smtClean="0"/>
              <a:t>口有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。</a:t>
            </a:r>
            <a:endParaRPr lang="zh-CN" altLang="en-US" sz="2800" b="1" dirty="0" smtClean="0"/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/>
              <a:t>工作方式通过方式控制字选择。</a:t>
            </a:r>
            <a:endParaRPr lang="zh-CN" altLang="en-US" sz="2800" b="1" dirty="0" smtClean="0"/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 smtClean="0"/>
              <a:t>  8255</a:t>
            </a:r>
            <a:r>
              <a:rPr lang="zh-CN" altLang="en-US" sz="2800" b="1" dirty="0" smtClean="0"/>
              <a:t>的方式控制字格式为</a:t>
            </a:r>
            <a:r>
              <a:rPr lang="en-US" altLang="zh-CN" sz="2800" b="1" dirty="0" smtClean="0"/>
              <a:t>:</a:t>
            </a:r>
            <a:r>
              <a:rPr lang="zh-CN" altLang="en-US" sz="2800" b="1" dirty="0" smtClean="0"/>
              <a:t>   （</a:t>
            </a:r>
            <a:r>
              <a:rPr lang="en-US" altLang="zh-CN" sz="2800" b="1" dirty="0" smtClean="0">
                <a:solidFill>
                  <a:srgbClr val="FFFF00"/>
                </a:solidFill>
              </a:rPr>
              <a:t>D7=1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   </a:t>
            </a:r>
            <a:endParaRPr lang="zh-CN" altLang="en-US" sz="2800" b="1" dirty="0" smtClean="0"/>
          </a:p>
        </p:txBody>
      </p:sp>
      <p:grpSp>
        <p:nvGrpSpPr>
          <p:cNvPr id="44035" name="Group 3"/>
          <p:cNvGrpSpPr/>
          <p:nvPr/>
        </p:nvGrpSpPr>
        <p:grpSpPr bwMode="auto">
          <a:xfrm>
            <a:off x="395288" y="4724400"/>
            <a:ext cx="8382000" cy="1600200"/>
            <a:chOff x="295" y="1344"/>
            <a:chExt cx="5280" cy="1008"/>
          </a:xfrm>
        </p:grpSpPr>
        <p:graphicFrame>
          <p:nvGraphicFramePr>
            <p:cNvPr id="44036" name="Object 4"/>
            <p:cNvGraphicFramePr>
              <a:graphicFrameLocks noChangeAspect="1"/>
            </p:cNvGraphicFramePr>
            <p:nvPr/>
          </p:nvGraphicFramePr>
          <p:xfrm>
            <a:off x="295" y="1344"/>
            <a:ext cx="5280" cy="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8" name="BMP 图象" r:id="rId1" imgW="3857625" imgH="533400" progId="Paint.Picture">
                    <p:embed/>
                  </p:oleObj>
                </mc:Choice>
                <mc:Fallback>
                  <p:oleObj name="BMP 图象" r:id="rId1" imgW="3857625" imgH="533400" progId="Paint.Pictur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1344"/>
                          <a:ext cx="5280" cy="1008"/>
                        </a:xfrm>
                        <a:prstGeom prst="rect">
                          <a:avLst/>
                        </a:prstGeom>
                        <a:solidFill>
                          <a:srgbClr val="CCFF66"/>
                        </a:solidFill>
                        <a:ln w="12700">
                          <a:solidFill>
                            <a:schemeClr val="hlink"/>
                          </a:solidFill>
                          <a:miter lim="800000"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37" name="Line 5"/>
            <p:cNvSpPr>
              <a:spLocks noChangeShapeType="1"/>
            </p:cNvSpPr>
            <p:nvPr/>
          </p:nvSpPr>
          <p:spPr bwMode="auto">
            <a:xfrm>
              <a:off x="3174" y="2002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591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-1404663" y="260350"/>
            <a:ext cx="9721080" cy="96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lvl="4"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3200" b="1" dirty="0">
                <a:latin typeface="Times New Roman" pitchFamily="18" charset="0"/>
              </a:rPr>
              <a:t> </a:t>
            </a:r>
            <a:r>
              <a:rPr kumimoji="1" lang="en-US" altLang="zh-CN" sz="3200" b="1" dirty="0">
                <a:latin typeface="Times New Roman" pitchFamily="18" charset="0"/>
              </a:rPr>
              <a:t>8255</a:t>
            </a:r>
            <a:r>
              <a:rPr kumimoji="1" lang="zh-CN" altLang="en-US" sz="3200" b="1" dirty="0">
                <a:latin typeface="Times New Roman" pitchFamily="18" charset="0"/>
              </a:rPr>
              <a:t>的置位、复位控制字格式</a:t>
            </a:r>
            <a:r>
              <a:rPr kumimoji="1" lang="zh-CN" altLang="en-US" sz="3200" b="1" dirty="0" smtClean="0">
                <a:latin typeface="Times New Roman" pitchFamily="18" charset="0"/>
              </a:rPr>
              <a:t>为</a:t>
            </a:r>
            <a:r>
              <a:rPr kumimoji="1" lang="en-US" altLang="zh-CN" sz="3200" b="1" dirty="0" smtClean="0">
                <a:latin typeface="Times New Roman" pitchFamily="18" charset="0"/>
              </a:rPr>
              <a:t>: (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pitchFamily="18" charset="0"/>
              </a:rPr>
              <a:t>D7=0</a:t>
            </a:r>
            <a:r>
              <a:rPr kumimoji="1" lang="en-US" altLang="zh-CN" sz="3200" b="1" dirty="0" smtClean="0">
                <a:latin typeface="Times New Roman" pitchFamily="18" charset="0"/>
              </a:rPr>
              <a:t>)</a:t>
            </a:r>
            <a:endParaRPr kumimoji="1" lang="en-US" altLang="zh-CN" sz="3200" b="1" dirty="0">
              <a:latin typeface="Times New Roman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kumimoji="1" lang="zh-CN" altLang="en-US" sz="1200" b="1" dirty="0">
              <a:latin typeface="Times New Roman" pitchFamily="18" charset="0"/>
            </a:endParaRPr>
          </a:p>
        </p:txBody>
      </p:sp>
      <p:graphicFrame>
        <p:nvGraphicFramePr>
          <p:cNvPr id="159795" name="Group 51"/>
          <p:cNvGraphicFramePr>
            <a:graphicFrameLocks noGrp="1"/>
          </p:cNvGraphicFramePr>
          <p:nvPr/>
        </p:nvGraphicFramePr>
        <p:xfrm>
          <a:off x="0" y="1412875"/>
          <a:ext cx="8675688" cy="1677988"/>
        </p:xfrm>
        <a:graphic>
          <a:graphicData uri="http://schemas.openxmlformats.org/drawingml/2006/table">
            <a:tbl>
              <a:tblPr/>
              <a:tblGrid>
                <a:gridCol w="1133475"/>
                <a:gridCol w="922338"/>
                <a:gridCol w="1028700"/>
                <a:gridCol w="1028700"/>
                <a:gridCol w="1028700"/>
                <a:gridCol w="1027112"/>
                <a:gridCol w="742950"/>
                <a:gridCol w="1763713"/>
              </a:tblGrid>
              <a:tr h="647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D7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D6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D5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D4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D3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D2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D1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D0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0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6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标志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不用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C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口置位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复位的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位选择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置位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复位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084" name="Text Box 52"/>
          <p:cNvSpPr txBox="1">
            <a:spLocks noChangeArrowheads="1"/>
          </p:cNvSpPr>
          <p:nvPr/>
        </p:nvSpPr>
        <p:spPr bwMode="auto">
          <a:xfrm>
            <a:off x="250825" y="3429000"/>
            <a:ext cx="8893175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注意：写</a:t>
            </a:r>
            <a:r>
              <a:rPr kumimoji="1" lang="en-US" altLang="zh-CN" sz="2800" b="1" dirty="0">
                <a:latin typeface="Times New Roman" pitchFamily="18" charset="0"/>
              </a:rPr>
              <a:t>C</a:t>
            </a:r>
            <a:r>
              <a:rPr kumimoji="1" lang="zh-CN" altLang="en-US" sz="2800" b="1" dirty="0">
                <a:latin typeface="Times New Roman" pitchFamily="18" charset="0"/>
              </a:rPr>
              <a:t>口置位</a:t>
            </a:r>
            <a:r>
              <a:rPr kumimoji="1" lang="en-US" altLang="zh-CN" sz="2800" b="1" dirty="0">
                <a:latin typeface="Times New Roman" pitchFamily="18" charset="0"/>
              </a:rPr>
              <a:t>/</a:t>
            </a:r>
            <a:r>
              <a:rPr kumimoji="1" lang="zh-CN" altLang="en-US" sz="2800" b="1" dirty="0">
                <a:latin typeface="Times New Roman" pitchFamily="18" charset="0"/>
              </a:rPr>
              <a:t>复位控制字必须写在控制字端口地址，而不是写在</a:t>
            </a:r>
            <a:r>
              <a:rPr kumimoji="1" lang="en-US" altLang="zh-CN" sz="2800" b="1" dirty="0">
                <a:latin typeface="Times New Roman" pitchFamily="18" charset="0"/>
              </a:rPr>
              <a:t>C </a:t>
            </a:r>
            <a:r>
              <a:rPr kumimoji="1" lang="zh-CN" altLang="en-US" sz="2800" b="1" dirty="0">
                <a:latin typeface="Times New Roman" pitchFamily="18" charset="0"/>
              </a:rPr>
              <a:t>口地址</a:t>
            </a:r>
            <a:r>
              <a:rPr kumimoji="1" lang="zh-CN" altLang="en-US" sz="2800" b="1" dirty="0" smtClean="0">
                <a:latin typeface="Times New Roman" pitchFamily="18" charset="0"/>
              </a:rPr>
              <a:t>。</a:t>
            </a:r>
            <a:r>
              <a:rPr kumimoji="1" lang="en-US" altLang="zh-CN" sz="2800" b="1" dirty="0" smtClean="0">
                <a:latin typeface="Times New Roman" pitchFamily="18" charset="0"/>
              </a:rPr>
              <a:t>D6D5D4</a:t>
            </a:r>
            <a:r>
              <a:rPr kumimoji="1" lang="zh-CN" altLang="en-US" sz="2800" b="1" dirty="0" smtClean="0">
                <a:latin typeface="Times New Roman" pitchFamily="18" charset="0"/>
              </a:rPr>
              <a:t>这三位可任意。</a:t>
            </a:r>
            <a:endParaRPr kumimoji="1" lang="zh-CN" altLang="en-US" sz="2800" dirty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   使</a:t>
            </a:r>
            <a:r>
              <a:rPr kumimoji="1" lang="en-US" altLang="zh-CN" sz="2800" b="1" dirty="0">
                <a:latin typeface="Times New Roman" pitchFamily="18" charset="0"/>
              </a:rPr>
              <a:t>PC3</a:t>
            </a:r>
            <a:r>
              <a:rPr kumimoji="1" lang="zh-CN" altLang="en-US" sz="2800" b="1" dirty="0">
                <a:latin typeface="Times New Roman" pitchFamily="18" charset="0"/>
              </a:rPr>
              <a:t>位输出“</a:t>
            </a:r>
            <a:r>
              <a:rPr kumimoji="1" lang="en-US" altLang="zh-CN" sz="2800" b="1" dirty="0">
                <a:latin typeface="Times New Roman" pitchFamily="18" charset="0"/>
              </a:rPr>
              <a:t>1”</a:t>
            </a:r>
            <a:r>
              <a:rPr kumimoji="1" lang="zh-CN" altLang="en-US" sz="2800" b="1" dirty="0">
                <a:latin typeface="Times New Roman" pitchFamily="18" charset="0"/>
              </a:rPr>
              <a:t>控制字为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</a:rPr>
              <a:t>0</a:t>
            </a:r>
            <a:r>
              <a:rPr kumimoji="1" lang="en-US" altLang="zh-CN" sz="2800" b="1" dirty="0">
                <a:latin typeface="Times New Roman" pitchFamily="18" charset="0"/>
              </a:rPr>
              <a:t> 000 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</a:rPr>
              <a:t>011</a:t>
            </a:r>
            <a:r>
              <a:rPr kumimoji="1" lang="en-US" altLang="zh-CN" sz="2800" b="1" dirty="0">
                <a:latin typeface="Times New Roman" pitchFamily="18" charset="0"/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1</a:t>
            </a:r>
            <a:r>
              <a:rPr kumimoji="1" lang="en-US" altLang="zh-CN" sz="2800" b="1" dirty="0" smtClean="0">
                <a:latin typeface="Times New Roman" pitchFamily="18" charset="0"/>
              </a:rPr>
              <a:t>B(07H/77H)</a:t>
            </a:r>
            <a:endParaRPr kumimoji="1" lang="en-US" altLang="zh-CN" sz="2800" b="1" dirty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   使</a:t>
            </a:r>
            <a:r>
              <a:rPr kumimoji="1" lang="en-US" altLang="zh-CN" sz="2800" b="1" dirty="0">
                <a:latin typeface="Times New Roman" pitchFamily="18" charset="0"/>
              </a:rPr>
              <a:t>PC3</a:t>
            </a:r>
            <a:r>
              <a:rPr kumimoji="1" lang="zh-CN" altLang="en-US" sz="2800" b="1" dirty="0">
                <a:latin typeface="Times New Roman" pitchFamily="18" charset="0"/>
              </a:rPr>
              <a:t>位输出“</a:t>
            </a:r>
            <a:r>
              <a:rPr kumimoji="1" lang="en-US" altLang="zh-CN" sz="2800" b="1" dirty="0">
                <a:latin typeface="Times New Roman" pitchFamily="18" charset="0"/>
              </a:rPr>
              <a:t>0”</a:t>
            </a:r>
            <a:r>
              <a:rPr kumimoji="1" lang="zh-CN" altLang="en-US" sz="2800" b="1" dirty="0">
                <a:latin typeface="Times New Roman" pitchFamily="18" charset="0"/>
              </a:rPr>
              <a:t>控制字为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</a:rPr>
              <a:t>0</a:t>
            </a:r>
            <a:r>
              <a:rPr kumimoji="1" lang="en-US" altLang="zh-CN" sz="2800" b="1" dirty="0">
                <a:latin typeface="Times New Roman" pitchFamily="18" charset="0"/>
              </a:rPr>
              <a:t> 000 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</a:rPr>
              <a:t>011</a:t>
            </a:r>
            <a:r>
              <a:rPr kumimoji="1" lang="en-US" altLang="zh-CN" sz="2800" b="1" dirty="0">
                <a:latin typeface="Times New Roman" pitchFamily="18" charset="0"/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0</a:t>
            </a:r>
            <a:r>
              <a:rPr kumimoji="1" lang="en-US" altLang="zh-CN" sz="2800" b="1" dirty="0" smtClean="0">
                <a:latin typeface="Times New Roman" pitchFamily="18" charset="0"/>
              </a:rPr>
              <a:t>B(06H/76H)</a:t>
            </a:r>
            <a:endParaRPr kumimoji="1" lang="en-US" altLang="zh-CN" sz="2800" b="1" dirty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kumimoji="1" lang="zh-CN" altLang="en-US" sz="2800" b="1" dirty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kumimoji="1" lang="zh-CN" altLang="en-US" sz="2800" b="1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032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5.1|47|24.9"/>
</p:tagLst>
</file>

<file path=ppt/tags/tag2.xml><?xml version="1.0" encoding="utf-8"?>
<p:tagLst xmlns:p="http://schemas.openxmlformats.org/presentationml/2006/main">
  <p:tag name="TIMING" val="|0.6"/>
</p:tagLst>
</file>

<file path=ppt/tags/tag3.xml><?xml version="1.0" encoding="utf-8"?>
<p:tagLst xmlns:p="http://schemas.openxmlformats.org/presentationml/2006/main">
  <p:tag name="TIMING" val="|0.2|10.1"/>
</p:tagLst>
</file>

<file path=ppt/tags/tag4.xml><?xml version="1.0" encoding="utf-8"?>
<p:tagLst xmlns:p="http://schemas.openxmlformats.org/presentationml/2006/main">
  <p:tag name="TIMING" val="|0|2.1|0.9|33.2|1.2|1.4|19.6|2.8|28.6|1|16.1|1.2|43.2|2.8|0.8|2.3|1.8"/>
</p:tagLst>
</file>

<file path=ppt/tags/tag5.xml><?xml version="1.0" encoding="utf-8"?>
<p:tagLst xmlns:p="http://schemas.openxmlformats.org/presentationml/2006/main">
  <p:tag name="TIMING" val="|3.5"/>
</p:tagLst>
</file>

<file path=ppt/tags/tag6.xml><?xml version="1.0" encoding="utf-8"?>
<p:tagLst xmlns:p="http://schemas.openxmlformats.org/presentationml/2006/main">
  <p:tag name="TIMING" val="|0.5"/>
</p:tagLst>
</file>

<file path=ppt/tags/tag7.xml><?xml version="1.0" encoding="utf-8"?>
<p:tagLst xmlns:p="http://schemas.openxmlformats.org/presentationml/2006/main">
  <p:tag name="TIMING" val="|0"/>
</p:tagLst>
</file>

<file path=ppt/theme/theme1.xml><?xml version="1.0" encoding="utf-8"?>
<a:theme xmlns:a="http://schemas.openxmlformats.org/drawingml/2006/main" name="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</Template>
  <TotalTime>0</TotalTime>
  <Words>7500</Words>
  <Application>WPS Presentation</Application>
  <PresentationFormat>全屏显示(4:3)</PresentationFormat>
  <Paragraphs>850</Paragraphs>
  <Slides>34</Slides>
  <Notes>0</Notes>
  <HiddenSlides>0</HiddenSlides>
  <MMClips>34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34</vt:i4>
      </vt:variant>
    </vt:vector>
  </HeadingPairs>
  <TitlesOfParts>
    <vt:vector size="53" baseType="lpstr">
      <vt:lpstr>Arial</vt:lpstr>
      <vt:lpstr>宋体</vt:lpstr>
      <vt:lpstr>Wingdings</vt:lpstr>
      <vt:lpstr>DejaVu Sans</vt:lpstr>
      <vt:lpstr>文泉驿微米黑</vt:lpstr>
      <vt:lpstr>Times New Roman</vt:lpstr>
      <vt:lpstr>Arial Black</vt:lpstr>
      <vt:lpstr>黑体</vt:lpstr>
      <vt:lpstr>微软雅黑</vt:lpstr>
      <vt:lpstr>宋体</vt:lpstr>
      <vt:lpstr>Arial Unicode MS</vt:lpstr>
      <vt:lpstr>Calibri</vt:lpstr>
      <vt:lpstr>文泉驿正黑</vt:lpstr>
      <vt:lpstr>Beam</vt:lpstr>
      <vt:lpstr>PowerPoint.Slide.8</vt:lpstr>
      <vt:lpstr>Visio.Drawing.6</vt:lpstr>
      <vt:lpstr>Paint.Picture</vt:lpstr>
      <vt:lpstr>Visio.Drawing.6</vt:lpstr>
      <vt:lpstr>Paint.Picture</vt:lpstr>
      <vt:lpstr>PowerPoint 演示文稿</vt:lpstr>
      <vt:lpstr>9.5  I/O接口的扩展</vt:lpstr>
      <vt:lpstr>9.5.1 通用锁存器、缓冲器的扩展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通过8155/8255扩展6位动态数码管显示电路 </vt:lpstr>
      <vt:lpstr>PowerPoint 演示文稿</vt:lpstr>
      <vt:lpstr>PowerPoint 演示文稿</vt:lpstr>
      <vt:lpstr>PowerPoint 演示文稿</vt:lpstr>
    </vt:vector>
  </TitlesOfParts>
  <Company>hz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</dc:creator>
  <cp:lastModifiedBy>godlovesjonny</cp:lastModifiedBy>
  <cp:revision>109</cp:revision>
  <cp:lastPrinted>2020-06-09T13:40:43Z</cp:lastPrinted>
  <dcterms:created xsi:type="dcterms:W3CDTF">2020-06-09T13:40:43Z</dcterms:created>
  <dcterms:modified xsi:type="dcterms:W3CDTF">2020-06-09T13:40:43Z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